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74" r:id="rId6"/>
    <p:sldId id="272" r:id="rId7"/>
    <p:sldId id="273" r:id="rId8"/>
    <p:sldId id="275" r:id="rId9"/>
    <p:sldId id="260" r:id="rId10"/>
    <p:sldId id="264" r:id="rId11"/>
    <p:sldId id="277" r:id="rId12"/>
    <p:sldId id="278" r:id="rId13"/>
    <p:sldId id="279" r:id="rId14"/>
    <p:sldId id="280" r:id="rId15"/>
    <p:sldId id="281" r:id="rId16"/>
    <p:sldId id="265" r:id="rId17"/>
    <p:sldId id="266" r:id="rId18"/>
    <p:sldId id="282" r:id="rId19"/>
    <p:sldId id="283" r:id="rId20"/>
    <p:sldId id="284" r:id="rId21"/>
    <p:sldId id="285" r:id="rId22"/>
    <p:sldId id="286" r:id="rId23"/>
    <p:sldId id="267" r:id="rId24"/>
    <p:sldId id="268" r:id="rId25"/>
    <p:sldId id="295" r:id="rId26"/>
    <p:sldId id="296" r:id="rId27"/>
    <p:sldId id="297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69" r:id="rId37"/>
    <p:sldId id="270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길 다영" initials="길다" lastIdx="22" clrIdx="0">
    <p:extLst>
      <p:ext uri="{19B8F6BF-5375-455C-9EA6-DF929625EA0E}">
        <p15:presenceInfo xmlns:p15="http://schemas.microsoft.com/office/powerpoint/2012/main" userId="11d3a75bfe554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36A"/>
    <a:srgbClr val="91B8DD"/>
    <a:srgbClr val="60A89F"/>
    <a:srgbClr val="717171"/>
    <a:srgbClr val="8ABFB9"/>
    <a:srgbClr val="AFCCE7"/>
    <a:srgbClr val="BEDCD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19:24.199" idx="7">
    <p:pos x="3169" y="3373"/>
    <p:text>잠재 수평 형상 표현(LHFeat)이 무엇인지 모르겠음😥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21:48.940" idx="8">
    <p:pos x="4298" y="3289"/>
    <p:text>IDCT 는 또 무엇..?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17:47.433" idx="4">
    <p:pos x="1815" y="70"/>
    <p:text>HoHoNet 에 사용되는 기술은 최첨단.이기에 추가적인 계산 오버헤드와 왜곡인식 기술을 현재로썬 모두 적용했다! ERP 왜곡을 초래하기도 함. 그래서 변형된 컨볼루션 계층 제안.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19:07.756" idx="6">
    <p:pos x="3848" y="1193"/>
    <p:text>20면체 그물망이 무엇?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32:43.707" idx="12">
    <p:pos x="4223" y="2619"/>
    <p:text>중요!!!  HoHoNet은 하나의 백본으로만 구성되며 한 단계에서만 훈련됨. 또한 밀도가 높은 깊이를 모델링함.(이전의 기술은 기존의 밀도가 높은 특징에서 깊이 추출!)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35:22.849" idx="13">
    <p:pos x="4223" y="2755"/>
    <p:text>깊이와 특징의 차이인듯!</p:text>
    <p:extLst>
      <p:ext uri="{C676402C-5697-4E1C-873F-D02D1690AC5C}">
        <p15:threadingInfo xmlns:p15="http://schemas.microsoft.com/office/powerpoint/2012/main" timeZoneBias="-540">
          <p15:parentCm authorId="1" idx="12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43:11.858" idx="16">
    <p:pos x="3231" y="3146"/>
    <p:text>그래서 최근의 방법이 무엇..?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43:38.747" idx="17">
    <p:pos x="1839" y="117"/>
    <p:text>이미지의 조밀한 깊이 예측을 위해 컨볼루션 레이어를 제안하였으나, 낮은 해상도로 실행됨. -&gt; 탄젠트 이미지와 비슷하게  hohonet도 고해상도 이미지에서 작동하도록 하여 의미있는 분할 정확도를 달성함.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51:07.326" idx="21">
    <p:pos x="1855" y="117"/>
    <p:text>HorizonNet 과 1D 기능에 대해 비슷함. 그러나 하.. 확실히 무슨차이인지는 모르겠음 ㅠㅠ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7T13:57:38.482" idx="22">
    <p:pos x="3054" y="652"/>
    <p:text>잘 정렬된 이미지가 잘 작동함. 우리 데이터(layoutnet dataset)는 이미 잘 정렬되어 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EF23-66DF-49EF-BA19-14E46B2F9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D8547E-E9D4-4CB8-B053-9F8841BE5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ED6BD-935F-4B8B-B839-F9187E99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130BF-7EA3-4E0B-BAC1-566C843E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4A083-0091-443B-B026-EEE7639F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6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2B779-645F-47AD-B556-9F1CC5B5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16B674-B224-4010-9310-5DA697CC2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12612-4A65-44E2-9E84-78337A05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4C70C-B8F4-4BB8-9E81-4C52A624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C0817-BBC9-4236-B629-410F7A32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3C1077-BB4A-491F-8088-023394AC4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170115-1C39-45BA-AB29-6404728BE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8701E4-87D8-4C33-A46C-5A4CC574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73225-7BB7-486F-907F-870BA044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2CB5D-4DC8-42B2-8B41-92B7BE6A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3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1453-4B3F-4B23-AACA-3AA83B79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B439E-62E1-40FE-8FF1-C012FEA10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B34FA-711D-4DCF-B78D-49AB4B20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6834F-E92E-4B6F-A212-6688300E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9CAFF6-7025-4E9C-826B-78F7D904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6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B783-8EC6-41A2-8AEE-E11AA1FC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FF3A34-07BD-4268-A76F-E1F16699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1B23F-59C8-4D23-BACA-9AFA8EE4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D4973-DA51-43A0-9C19-FA941974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141BA-69D1-487B-9762-05ADF88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1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51F6E-CE87-4924-BA96-6B308BE3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982F0-70CE-417E-B27D-F090803E7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6921F-01E3-45B8-835F-1B375CA4E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F3C2B-B945-49B0-894C-181DB1AF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EF83F1-8DA9-4945-AF24-F350B3B7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0DF0B-0534-459C-88F9-C8C9310E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CF7FC-02E0-4022-911C-9DAE91C8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4A877-D335-415A-96CA-055C4D6B9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549FC-41B1-4B39-BB9F-5A034A78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34E500-777C-4CDA-951D-EE9A8A638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879CC1-9A06-4B9F-804F-49718A703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6FD8D3-4972-4E78-B869-C8CF196B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3BEE9C-DE9E-4AC5-8A5B-FAA6AA12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FE56CA-1907-489B-957A-536993A4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9EC9-F9F5-4AE6-A1EF-BBA211BC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359D7A-E9D1-4D9C-98D1-38D71C43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41AA92-E085-4E7D-B65B-9224D099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52EBF-C0FC-46D9-AA3A-61A58A9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0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F60CA4-D038-4E00-9668-D22FAC4F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99D182-8264-4476-9AC5-7802EB6D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8845CB-70A4-4CDB-9DDC-C7E1C79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4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E916B-9B21-47B8-AB7F-7CB1F5EF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BA4F7-D470-43D1-94DF-0632DC7C1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5EAE03-F55B-4E98-B0E7-519F8DA92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13D323-8FF2-418F-A0A1-DF837C3A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EA8C2F-1F93-4699-A0AE-FD19C0F3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F60E0-06E0-4AA4-8842-B7852944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93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035DF-A0FB-4556-9CC5-45113C64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44D16B-9CB3-49CB-AB42-D35A629A5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CA6164-019C-40F0-936D-2E5934287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96F8E-2EDF-4239-90DE-91C4D149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2EC93-5E79-4E98-95C3-F23763F1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7E62AC-9450-496C-9D93-9ECDD14A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66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39BF3C-BA1E-47D9-AEDE-C65076A5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975D0-35D8-400D-B566-17074BA97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1ACC4-03FB-418D-8448-23096F6B2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BD6C66-0322-4910-9E8B-214A78B97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B700C-27E9-482B-9B0C-AAF8739B2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5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7.xml"/><Relationship Id="rId5" Type="http://schemas.openxmlformats.org/officeDocument/2006/relationships/image" Target="../media/image270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0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HoHoNet</a:t>
            </a:r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논문해석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5178" y="3904065"/>
            <a:ext cx="357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2021. 09. 10</a:t>
            </a:r>
          </a:p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융합학부 길다영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0A75-7786-4D60-BF6B-C2A8FD238668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https://github.com/sunset1995/HoHoNet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CF556A-BCD2-4C43-9E02-795DFDF36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DB7D04-3379-4D8F-B57A-B7A0445B1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31C9B2-0304-4ED4-B029-218977FAA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59C514-FB38-4101-AD99-AEDFE278B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5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Indoor 360 datasets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089B11F-957F-4FBE-AF4D-0224CAC2537C}"/>
              </a:ext>
            </a:extLst>
          </p:cNvPr>
          <p:cNvSpPr txBox="1"/>
          <p:nvPr/>
        </p:nvSpPr>
        <p:spPr>
          <a:xfrm>
            <a:off x="5012802" y="1285150"/>
            <a:ext cx="6094562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실내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세트</a:t>
            </a:r>
            <a:endParaRPr lang="en-US" altLang="ko-KR" sz="1200" b="0" i="0" dirty="0">
              <a:solidFill>
                <a:srgbClr val="000000"/>
              </a:solidFill>
              <a:effectLst/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영상에 대한 장면 모델링은 최근 연구가 증가하고 있는 주제이다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학습 기반 방법을 용이하게 하기 위해 여러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데이터 세트가 공개된다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Matterport3D[2]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세트는 현재 다양한 양식이 제공되는 두 개의 가장 큰 실제 실내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>
                      <a:alpha val="40000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>
                      <a:alpha val="40000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더 높은 수준의 실내 구조를 모델링하기 위해 인간이 주석을 단 레이아웃 데이터 세트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[25, 26, 29, 32, 33]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더 많은 데이터와 </a:t>
            </a:r>
            <a:r>
              <a:rPr lang="ko-KR" altLang="en-US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위상배치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구성된다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Structured3D[30]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가상 환경의 풍부한 데이터 및 구조 주석이 포함된 최근 발표된 사실적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작업에서는 깊이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 및 레이아웃 양식을 모델링하기 위해 실제 데이터 세트에 초점을 맞춘다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35470C2-9585-41F6-AA92-C51572B7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07" y="2168958"/>
            <a:ext cx="4227810" cy="2520083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5EF43D1-7C2C-43E2-B9AA-5D693DC94720}"/>
              </a:ext>
            </a:extLst>
          </p:cNvPr>
          <p:cNvSpPr/>
          <p:nvPr/>
        </p:nvSpPr>
        <p:spPr>
          <a:xfrm>
            <a:off x="411707" y="2571778"/>
            <a:ext cx="4227810" cy="645875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BEC4572-59A9-40D3-AF72-E9A9BC481818}"/>
              </a:ext>
            </a:extLst>
          </p:cNvPr>
          <p:cNvSpPr/>
          <p:nvPr/>
        </p:nvSpPr>
        <p:spPr>
          <a:xfrm>
            <a:off x="411706" y="3217653"/>
            <a:ext cx="2745561" cy="21134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BC1ADBE-3963-4C6F-88A3-AF30AA5351EE}"/>
              </a:ext>
            </a:extLst>
          </p:cNvPr>
          <p:cNvSpPr/>
          <p:nvPr/>
        </p:nvSpPr>
        <p:spPr>
          <a:xfrm>
            <a:off x="4045789" y="2364505"/>
            <a:ext cx="593728" cy="20727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E07B084-A817-4799-89A2-816AF5A6392D}"/>
              </a:ext>
            </a:extLst>
          </p:cNvPr>
          <p:cNvSpPr/>
          <p:nvPr/>
        </p:nvSpPr>
        <p:spPr>
          <a:xfrm>
            <a:off x="411705" y="3811120"/>
            <a:ext cx="4227809" cy="455228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56AF9EF-0ADE-4896-9889-179B3D14183C}"/>
              </a:ext>
            </a:extLst>
          </p:cNvPr>
          <p:cNvSpPr/>
          <p:nvPr/>
        </p:nvSpPr>
        <p:spPr>
          <a:xfrm>
            <a:off x="411702" y="4266348"/>
            <a:ext cx="1581000" cy="16711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621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Input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format.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B9F0A69-0E36-485C-8F96-98C8961F1F34}"/>
              </a:ext>
            </a:extLst>
          </p:cNvPr>
          <p:cNvGrpSpPr/>
          <p:nvPr/>
        </p:nvGrpSpPr>
        <p:grpSpPr>
          <a:xfrm>
            <a:off x="600074" y="1534567"/>
            <a:ext cx="4089083" cy="4708835"/>
            <a:chOff x="871378" y="1054752"/>
            <a:chExt cx="4089083" cy="47088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256B55-354A-45AE-9639-69512E275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378" y="1054752"/>
              <a:ext cx="4089083" cy="287325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F32A1B-8F63-4319-854A-FBF8A833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378" y="3928007"/>
              <a:ext cx="4089083" cy="18355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0509E52-1CFE-41F2-BCBB-AC0820720B93}"/>
              </a:ext>
            </a:extLst>
          </p:cNvPr>
          <p:cNvSpPr txBox="1"/>
          <p:nvPr/>
        </p:nvSpPr>
        <p:spPr>
          <a:xfrm>
            <a:off x="4918463" y="651932"/>
            <a:ext cx="6753362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형식을 입력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가지 표준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형식이 일반적으로 문헌에 사용된다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등각 투영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(ERP)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ii)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다중 원근 투영법 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iii) 20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면체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그물망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캡처된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모든 정보를 하나의 이미지에 보존하지만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투시 이미지를 위해 설계된 기존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계층의 성능을 저하시킬 수 있는 왜곡을 초래하기도 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ERP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왜곡 문제를 해결하기 위해 많은 변형된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계층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[6, 7, 19, 20, 22]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제안되었다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신호를 여러 평면 이미지에 투영하면 사전 훈련된 모델이 많은 고전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CNN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사용할 수 있지만 각 보기의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FOV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제한적이다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views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사이에 상황 정보를 전달하기 위해 몇 가지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padding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[4, 24]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view sampling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전략이 제안된다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최근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장면 모델링을 위해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20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면체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mesh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통한 전방위 입력을 나타내는 몇 가지 접근방식이 제안된다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[16, 28].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본 연구에서 우리 모델은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형식으로 채택하고 고전적인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직접 적용한다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추가적인 계산 오버헤드와 함께 왜곡 인식 기술을 모델에 통합하면 잠재적으로 성능을 향상시킬 수 있다고 추측하지만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방법이 이미 최첨단 성능을 달성하고 있기 때문에 그러한 방향으로 추구할 수 있는 방향으로 벗어나지 않는다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717171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5069D1-67F5-4DD6-B4B7-21665A424E45}"/>
              </a:ext>
            </a:extLst>
          </p:cNvPr>
          <p:cNvSpPr/>
          <p:nvPr/>
        </p:nvSpPr>
        <p:spPr>
          <a:xfrm>
            <a:off x="600072" y="2382335"/>
            <a:ext cx="4089083" cy="79950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F320DDC-8657-4981-9222-40E18FE68589}"/>
              </a:ext>
            </a:extLst>
          </p:cNvPr>
          <p:cNvSpPr/>
          <p:nvPr/>
        </p:nvSpPr>
        <p:spPr>
          <a:xfrm>
            <a:off x="600073" y="3181840"/>
            <a:ext cx="2685293" cy="180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61A0C1-BC36-498B-BE20-14166A72B1F9}"/>
              </a:ext>
            </a:extLst>
          </p:cNvPr>
          <p:cNvSpPr/>
          <p:nvPr/>
        </p:nvSpPr>
        <p:spPr>
          <a:xfrm>
            <a:off x="1950181" y="2179135"/>
            <a:ext cx="2736851" cy="203199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BA5138-B43B-412E-816E-22BAB0EC7DDE}"/>
              </a:ext>
            </a:extLst>
          </p:cNvPr>
          <p:cNvSpPr/>
          <p:nvPr/>
        </p:nvSpPr>
        <p:spPr>
          <a:xfrm>
            <a:off x="610755" y="4407822"/>
            <a:ext cx="4076277" cy="180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EAB425-1524-4E48-AC4C-ED98B8E88573}"/>
              </a:ext>
            </a:extLst>
          </p:cNvPr>
          <p:cNvSpPr/>
          <p:nvPr/>
        </p:nvSpPr>
        <p:spPr>
          <a:xfrm>
            <a:off x="600073" y="4587822"/>
            <a:ext cx="2844464" cy="180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185767-4830-430D-96B3-99139B8BF3CA}"/>
              </a:ext>
            </a:extLst>
          </p:cNvPr>
          <p:cNvSpPr/>
          <p:nvPr/>
        </p:nvSpPr>
        <p:spPr>
          <a:xfrm>
            <a:off x="2760955" y="4163627"/>
            <a:ext cx="1926077" cy="24419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C73F4A-2FDD-4F9A-A541-FC35F2419273}"/>
              </a:ext>
            </a:extLst>
          </p:cNvPr>
          <p:cNvSpPr/>
          <p:nvPr/>
        </p:nvSpPr>
        <p:spPr>
          <a:xfrm>
            <a:off x="610754" y="5202501"/>
            <a:ext cx="4089083" cy="1032593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092358-195F-447A-B2CE-7DF6F8EFAFC1}"/>
              </a:ext>
            </a:extLst>
          </p:cNvPr>
          <p:cNvSpPr/>
          <p:nvPr/>
        </p:nvSpPr>
        <p:spPr>
          <a:xfrm>
            <a:off x="2760954" y="5022501"/>
            <a:ext cx="1926077" cy="180000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924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Depth estimation on 360 imagery.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404061-E7CB-444B-B419-5C5727DAF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07" y="2350285"/>
            <a:ext cx="4221253" cy="27691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66BE32-92B5-4679-B4F7-ACE7EFFD9D14}"/>
              </a:ext>
            </a:extLst>
          </p:cNvPr>
          <p:cNvSpPr txBox="1"/>
          <p:nvPr/>
        </p:nvSpPr>
        <p:spPr>
          <a:xfrm>
            <a:off x="4897393" y="1639932"/>
            <a:ext cx="6299633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</a:t>
            </a:r>
            <a:r>
              <a:rPr lang="ko-KR" altLang="en-US" sz="12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이미지에 대한 깊이 추정</a:t>
            </a:r>
            <a:r>
              <a:rPr lang="en-US" altLang="ko-KR" sz="12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전방위 이미지의 깊이를 모델링하기 위해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200" dirty="0" err="1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OmniDepth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[31]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왜곡을 고려하여 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encoder-decoder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architecture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설계한다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PanoPopups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[8]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평면 인식 손실로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깊이를 학습하는 것이 합성 환경에 도움이 된다는 것을 보여준다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 조밀한 깊이 추정에 대한 최근 연구는 다른 투영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 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또는 다른 양식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[13, 27]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공동으로 학습할 것을 제안한다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계단식 훈련 단계를 가진 여러 백본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(backbone)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사용하는 대부분의 최신 방법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[13, 24, 27]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대조적으로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하나의 백본으로만 구성되며 한 단계에서만 훈련된다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또한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소형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통해 밀도가 높은 깊이를 모델링하는 반면 이전의 기술은 기존의 밀도가 높은 특징에서 깊이를 추정한다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EED36A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6874A6-F37A-40DB-BCF0-55179A9ED59B}"/>
              </a:ext>
            </a:extLst>
          </p:cNvPr>
          <p:cNvSpPr txBox="1"/>
          <p:nvPr/>
        </p:nvSpPr>
        <p:spPr>
          <a:xfrm>
            <a:off x="212642" y="6422662"/>
            <a:ext cx="987980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엔코더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(Encoder) : </a:t>
            </a:r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엔코더는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진수를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진수로 암호화 시켜주는 논리 회로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2^n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입력과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n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출력 조합으로 구성되어 있다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 algn="l"/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디코더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(Decoder) : </a:t>
            </a:r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디코더는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엔코더와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반대로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진수로 되어있는 데이터를 복원시키는 논리 회로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따라서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n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입력과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2^n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출력으로 구성되어 있다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151AE53-1B14-4278-A2C8-0CF33ACC634A}"/>
              </a:ext>
            </a:extLst>
          </p:cNvPr>
          <p:cNvSpPr/>
          <p:nvPr/>
        </p:nvSpPr>
        <p:spPr>
          <a:xfrm>
            <a:off x="411707" y="3205894"/>
            <a:ext cx="4221253" cy="23513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FD9E66-F10D-42A9-A498-985DD1CB2633}"/>
              </a:ext>
            </a:extLst>
          </p:cNvPr>
          <p:cNvSpPr/>
          <p:nvPr/>
        </p:nvSpPr>
        <p:spPr>
          <a:xfrm>
            <a:off x="788443" y="3000654"/>
            <a:ext cx="3844518" cy="20524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240ED1-BD8B-4B50-B671-EB7F34853C7C}"/>
              </a:ext>
            </a:extLst>
          </p:cNvPr>
          <p:cNvSpPr/>
          <p:nvPr/>
        </p:nvSpPr>
        <p:spPr>
          <a:xfrm>
            <a:off x="411707" y="4061503"/>
            <a:ext cx="4227809" cy="105792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819CEEA-DE74-45F2-BAAE-4171FB89ABB6}"/>
              </a:ext>
            </a:extLst>
          </p:cNvPr>
          <p:cNvSpPr/>
          <p:nvPr/>
        </p:nvSpPr>
        <p:spPr>
          <a:xfrm>
            <a:off x="2219417" y="3817309"/>
            <a:ext cx="2420099" cy="24419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85D829-648F-4165-A66F-757875D54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668" y="422864"/>
            <a:ext cx="2138773" cy="12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64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Semantic segmentation on 360 imagery.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FE4DEDC-44B5-4CCB-9F20-82CFF41F3A48}"/>
              </a:ext>
            </a:extLst>
          </p:cNvPr>
          <p:cNvGrpSpPr/>
          <p:nvPr/>
        </p:nvGrpSpPr>
        <p:grpSpPr>
          <a:xfrm>
            <a:off x="600074" y="1883106"/>
            <a:ext cx="3713578" cy="3403070"/>
            <a:chOff x="469758" y="2565930"/>
            <a:chExt cx="3558624" cy="31844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664350-EA36-44DB-82C8-48960F95A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758" y="2565930"/>
              <a:ext cx="3558624" cy="61673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5D06AC7-F875-43D4-A688-B0B2C2E5C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58" y="3114931"/>
              <a:ext cx="3558624" cy="263549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45F4E39-3CC4-4E8E-BA96-D92934AD7D24}"/>
              </a:ext>
            </a:extLst>
          </p:cNvPr>
          <p:cNvSpPr txBox="1"/>
          <p:nvPr/>
        </p:nvSpPr>
        <p:spPr>
          <a:xfrm>
            <a:off x="4622801" y="1418914"/>
            <a:ext cx="6833659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이미지에 대한 의미론적 세분화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의미론적 분할은 장면 모델링의 기본 작업이다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DistConv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[22]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조밀한 깊이 및 의미 예측을 위한 왜곡 인식 변형 가능한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제안한다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의미있는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분할을 위한 최근의 대부분의 방법은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정이십면체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mesh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관련된 표현으로 작동하는 훈련 가능한 층을 설계한다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[5, 12, 16, 28].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위의 모든 방법은 파노라마 신호에 대해 비교적 낮은 해상도로 실행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된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탄젠트 이미지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고해상도 파노라마를 처리하고 미리 훈련된 가중치를 투시 이미지에 배치할 수 있는 세분화된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20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면체에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접하는 다중 평면 이미지에 전방위 신호를 투사한다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탄젠트 이미지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마찬가지로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도 고해상도 이미지에서 작동할 수 있으며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이는 더 나은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의미있는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분할 정확도를 달성하는 데 필수적인 요소로 나타났다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최근의 방법과 대조적으로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이미지에서 직접 실행되며 고도로 최적화된 딥 러닝 라이브러리는 모든 작업을 쉽게 구현할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4F56C5-BDE4-4F60-9675-6E9DA476B301}"/>
              </a:ext>
            </a:extLst>
          </p:cNvPr>
          <p:cNvSpPr/>
          <p:nvPr/>
        </p:nvSpPr>
        <p:spPr>
          <a:xfrm>
            <a:off x="600074" y="2285926"/>
            <a:ext cx="3713578" cy="114307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99BDAF-E5D0-4E37-ABE2-782A726B4CF3}"/>
              </a:ext>
            </a:extLst>
          </p:cNvPr>
          <p:cNvSpPr/>
          <p:nvPr/>
        </p:nvSpPr>
        <p:spPr>
          <a:xfrm>
            <a:off x="600074" y="3429000"/>
            <a:ext cx="1211793" cy="18386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3E8EA8-0B6E-492D-8240-FF88D5534C4E}"/>
              </a:ext>
            </a:extLst>
          </p:cNvPr>
          <p:cNvSpPr/>
          <p:nvPr/>
        </p:nvSpPr>
        <p:spPr>
          <a:xfrm>
            <a:off x="3928533" y="2120707"/>
            <a:ext cx="385119" cy="16522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12E8EA-7273-4A33-95BA-7F4E6B09489A}"/>
              </a:ext>
            </a:extLst>
          </p:cNvPr>
          <p:cNvSpPr/>
          <p:nvPr/>
        </p:nvSpPr>
        <p:spPr>
          <a:xfrm>
            <a:off x="600075" y="3621402"/>
            <a:ext cx="3713578" cy="105792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738D92-4773-4A32-92A9-ED0FCF821140}"/>
              </a:ext>
            </a:extLst>
          </p:cNvPr>
          <p:cNvSpPr/>
          <p:nvPr/>
        </p:nvSpPr>
        <p:spPr>
          <a:xfrm>
            <a:off x="1811867" y="3437468"/>
            <a:ext cx="2501785" cy="1872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BB0090-C340-44AC-89CA-CBFFE37BD0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244" t="39485" r="4065" b="34350"/>
          <a:stretch/>
        </p:blipFill>
        <p:spPr>
          <a:xfrm>
            <a:off x="8824404" y="561974"/>
            <a:ext cx="2397502" cy="15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07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Latent horizontal features (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).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0781B4-A727-48BF-BA33-3D18BBFC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1" y="1344225"/>
            <a:ext cx="4149319" cy="2298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081E7E-16D8-46AD-8C0F-4FC370923CE5}"/>
              </a:ext>
            </a:extLst>
          </p:cNvPr>
          <p:cNvSpPr txBox="1"/>
          <p:nvPr/>
        </p:nvSpPr>
        <p:spPr>
          <a:xfrm>
            <a:off x="4555489" y="1054752"/>
            <a:ext cx="712046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잠재 수평 특성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).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기능을 사용하는 동기에 대해 </a:t>
            </a:r>
            <a:r>
              <a:rPr lang="en-US" altLang="ko-KR" sz="12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en-US" altLang="ko-KR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밀접한 관련이 있다</a:t>
            </a:r>
            <a:r>
              <a:rPr lang="en-US" altLang="ko-KR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</a:t>
            </a:r>
            <a:r>
              <a:rPr lang="en-US" altLang="ko-KR" sz="12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ko-KR" altLang="en-US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특정 레이아웃 재구성 작업만 처리하고 수평 양식만 예측할 수 있다</a:t>
            </a:r>
            <a:r>
              <a:rPr lang="en-US" altLang="ko-KR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훨씬 더 나은 속도와 정확도로 인코딩하기 위한 새로운 아키텍처를 설계하고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중요한 것은 조밀한 양식 전체 장면 모델링을 가능하게 하는 제안된 수평선 대 밀도 모듈을 통해 출력 공간의 제약을 완화한다는 것이다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콤팩트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조밀한 깊이 추정 및 의미 분할을 포함한 더 많은 작업에 효과적으로 적용될 수 있음을 보여준다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396B44-6581-48EE-ADB0-85AF68959E77}"/>
              </a:ext>
            </a:extLst>
          </p:cNvPr>
          <p:cNvSpPr/>
          <p:nvPr/>
        </p:nvSpPr>
        <p:spPr>
          <a:xfrm>
            <a:off x="177276" y="2368357"/>
            <a:ext cx="4142024" cy="68389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2BE96E-596A-429D-BFC2-2A5B49E7D75F}"/>
              </a:ext>
            </a:extLst>
          </p:cNvPr>
          <p:cNvSpPr/>
          <p:nvPr/>
        </p:nvSpPr>
        <p:spPr>
          <a:xfrm>
            <a:off x="177276" y="3052254"/>
            <a:ext cx="2315846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2A5BD1-F3BF-4A56-B1DF-A54D9B60B99F}"/>
              </a:ext>
            </a:extLst>
          </p:cNvPr>
          <p:cNvSpPr/>
          <p:nvPr/>
        </p:nvSpPr>
        <p:spPr>
          <a:xfrm>
            <a:off x="1448335" y="2182090"/>
            <a:ext cx="2878260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1F08FE-E9E4-4A80-B362-F969695FE4E1}"/>
              </a:ext>
            </a:extLst>
          </p:cNvPr>
          <p:cNvSpPr/>
          <p:nvPr/>
        </p:nvSpPr>
        <p:spPr>
          <a:xfrm>
            <a:off x="177276" y="1560405"/>
            <a:ext cx="4149318" cy="621685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6CA357-1DF9-45BB-AC1E-C94E43A43375}"/>
              </a:ext>
            </a:extLst>
          </p:cNvPr>
          <p:cNvSpPr/>
          <p:nvPr/>
        </p:nvSpPr>
        <p:spPr>
          <a:xfrm>
            <a:off x="177275" y="2181157"/>
            <a:ext cx="1271060" cy="18626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62490-5B9C-42D1-972D-9FABB03E7E19}"/>
              </a:ext>
            </a:extLst>
          </p:cNvPr>
          <p:cNvSpPr/>
          <p:nvPr/>
        </p:nvSpPr>
        <p:spPr>
          <a:xfrm>
            <a:off x="3277135" y="1377346"/>
            <a:ext cx="1056754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D001E0-3E2C-4856-A72D-C8824E13C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71" y="3580897"/>
            <a:ext cx="5527396" cy="32217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F76EAC-A970-4376-A667-4FA79FF61F5A}"/>
              </a:ext>
            </a:extLst>
          </p:cNvPr>
          <p:cNvSpPr txBox="1"/>
          <p:nvPr/>
        </p:nvSpPr>
        <p:spPr>
          <a:xfrm>
            <a:off x="3725332" y="5144443"/>
            <a:ext cx="201506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dirty="0" err="1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HorizonNet</a:t>
            </a:r>
            <a:r>
              <a:rPr lang="en-US" altLang="ko-KR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⇒</a:t>
            </a:r>
            <a:endParaRPr lang="ko-KR" altLang="en-US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061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80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Figure 3:  An overview of the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HoHoNet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framework for dense depth estimation.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21C1D1-1404-4604-BF55-97284BF5A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126" y="1054752"/>
            <a:ext cx="8094858" cy="29435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52E7D0-9756-4EB9-A189-8CD6C02B3EBF}"/>
              </a:ext>
            </a:extLst>
          </p:cNvPr>
          <p:cNvSpPr txBox="1"/>
          <p:nvPr/>
        </p:nvSpPr>
        <p:spPr>
          <a:xfrm>
            <a:off x="126348" y="3472458"/>
            <a:ext cx="1172763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3: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조밀한 깊이 추정을 위한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프레임워크 개요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(a)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고해상도 파노라마는 먼저 백본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의해 처리</a:t>
            </a:r>
            <a:r>
              <a:rPr lang="ko-KR" altLang="en-US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(b)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형상 피라미드는 제안된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EHC(Efficient Height Compression)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모듈과 정교화를 위한 다중 헤드 자기 주의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(MHSA)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모듈에 의해 압착 및 융합된다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상세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 참조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결과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콤팩트하며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이미지가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 3×512×1024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 경우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 256×1024),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전체 네트워크가 기존의 인코더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-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디코더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네트워크보다 훨씬 빠르게 조밀한 기능을 실행할 수 있다는 점에 유의한다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(c)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마지막으로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최종 예측을 산출하기 위해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사용한다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우리는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DCT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주파수 영역에서 예측이 우수한 결과를 가져온다는 것을 발견하여 각 열의 예측에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적용한다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(3.4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절에서 자세히 설명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항과 보충 자료에는 더 많은 건축 세부 사항이 포함되어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44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62D412-8388-4323-8890-ABC7FB4D47C1}"/>
              </a:ext>
            </a:extLst>
          </p:cNvPr>
          <p:cNvSpPr txBox="1"/>
          <p:nvPr/>
        </p:nvSpPr>
        <p:spPr>
          <a:xfrm>
            <a:off x="4899626" y="4124473"/>
            <a:ext cx="3015453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3.1 Framework overview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 EHC module for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3.3 Predicting 1D per-column modalities.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3.4 Predicting 2D per-pixel modalities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1C3F6D-5AE6-47B5-B865-F2919F861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48" y="2192501"/>
            <a:ext cx="622705" cy="622705"/>
          </a:xfrm>
          <a:prstGeom prst="rect">
            <a:avLst/>
          </a:prstGeom>
        </p:spPr>
      </p:pic>
      <p:sp>
        <p:nvSpPr>
          <p:cNvPr id="7" name="원호 6">
            <a:extLst>
              <a:ext uri="{FF2B5EF4-FFF2-40B4-BE49-F238E27FC236}">
                <a16:creationId xmlns:a16="http://schemas.microsoft.com/office/drawing/2014/main" id="{1D03D20E-D6AC-4618-81D8-4ABC0053C44C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FC54F7-3C75-4620-BA9E-B2993EEA88F1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24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F2F31-2EE9-4643-9B09-2E6D5936D3AB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7B9C84-E0AB-459E-899A-4220C4BB6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1704B5-2EFF-40C0-ADD7-D0A0055E8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926EA6-E0A9-4308-A38F-9FFA955D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116AC5-B9F9-47FD-A010-34D84DD88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EF9CAA9-3F6D-498F-AC16-9353DF6A2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49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DE741-1AFB-4CFB-BA35-DB27F5F6722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3.1 Framework overview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F109D48-F282-4244-9010-53384E800FD0}"/>
              </a:ext>
            </a:extLst>
          </p:cNvPr>
          <p:cNvGrpSpPr/>
          <p:nvPr/>
        </p:nvGrpSpPr>
        <p:grpSpPr>
          <a:xfrm>
            <a:off x="463906" y="1126087"/>
            <a:ext cx="3081169" cy="5599424"/>
            <a:chOff x="711792" y="1106631"/>
            <a:chExt cx="3463259" cy="61714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17D9448-1C28-4723-883A-1532224CC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792" y="1106631"/>
              <a:ext cx="3463259" cy="158703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3A61C5D-C30C-429B-B5C6-8D17481B7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792" y="2641480"/>
              <a:ext cx="3463259" cy="463664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514B20-16A5-445C-BE69-2CD77EA8CFA1}"/>
                  </a:ext>
                </a:extLst>
              </p:cNvPr>
              <p:cNvSpPr txBox="1"/>
              <p:nvPr/>
            </p:nvSpPr>
            <p:spPr>
              <a:xfrm>
                <a:off x="3643423" y="599961"/>
                <a:ext cx="8422228" cy="5936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제안된 프레임워크의 개요는 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 설명되어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아래에 자세한 내용을 설명한다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360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이미지를 입력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360°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영상에 표준 등각 투영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(ERP)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입력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ERP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이미지의 해상도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  <m:r>
                      <a:rPr lang="en-US" altLang="ko-KR" sz="1100" b="0" i="1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. × </m:t>
                    </m:r>
                    <m:sSub>
                      <m:sSubPr>
                        <m:ctrlP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  <m:r>
                      <a:rPr lang="en-US" altLang="ko-KR" sz="1100" b="0" i="1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.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는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하이퍼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파라미터이며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각 벤치마크의 표준 관행에 따라 설정한다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중력 방향이 이미지의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y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축과 정렬된 경우 이미지 열의 구조 신호가 압축 후 더 잘 보존된다는 것을 보여주는데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이는 열을 잠재 벡터로 인코딩하는 데에도 바람직한 특성이다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본 연구에서는 벤치마크에서 제공하는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360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개의 데이터가 대부분 잘 정렬되어 있으므로 사전 처리를 적용하지 않습니다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향후 애플리케이션에서는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IMU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센서 또는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360 VP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탐지 알고리즘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[29, 32]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사용하여 견고성을 높이기 위해 입력을 사전 처리하고 정렬하는 것을 고려할 수 있습니다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solidFill>
                      <a:srgbClr val="000000"/>
                    </a:solidFill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Backbone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ResNet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[10]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채택하고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개의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ResNet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단계의 중간 기능은 기능 피라미드를 형성한다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100" dirty="0">
                  <a:solidFill>
                    <a:srgbClr val="000000"/>
                  </a:solidFill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잠재 수평 특징 추출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(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).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Backbone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특징 피라미드에서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추출하기 위한 효율적인 높이 압축 모듈을 제안한다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3.2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모듈을 자세히 설명한다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양식 예측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본 연구에서는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사용하여 작업의 대상 채널 수를 나타낸다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: 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깊이 추정을 위해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설정되고 의미론적 세분화를 위한 클래스 수로 설정된다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).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3.3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주어졌을 때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HoHoNet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어떻게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예측하는지 보여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준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3.4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절에서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제안된 효율적인 프레임워크의 잠재적 적용을 광범위하게 확장하는 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compact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en-US" altLang="ko-KR" sz="1100" dirty="0" err="1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밀도 예측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산출하는 첫 번째 방법을 제안한다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1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514B20-16A5-445C-BE69-2CD77EA8C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423" y="599961"/>
                <a:ext cx="8422228" cy="5936305"/>
              </a:xfrm>
              <a:prstGeom prst="rect">
                <a:avLst/>
              </a:prstGeom>
              <a:blipFill>
                <a:blip r:embed="rId5"/>
                <a:stretch>
                  <a:fillRect l="-72" r="-290" b="-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6E6191-29A6-4C75-A16F-DECE0EC62262}"/>
              </a:ext>
            </a:extLst>
          </p:cNvPr>
          <p:cNvSpPr/>
          <p:nvPr/>
        </p:nvSpPr>
        <p:spPr>
          <a:xfrm>
            <a:off x="463906" y="1917624"/>
            <a:ext cx="3081169" cy="1062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CEE3EB-07A1-4FD4-A5CE-780302FBC6E3}"/>
              </a:ext>
            </a:extLst>
          </p:cNvPr>
          <p:cNvSpPr/>
          <p:nvPr/>
        </p:nvSpPr>
        <p:spPr>
          <a:xfrm>
            <a:off x="463906" y="2980782"/>
            <a:ext cx="1045298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7988F-7B06-4B5B-ADA5-E9D45EAE9B52}"/>
              </a:ext>
            </a:extLst>
          </p:cNvPr>
          <p:cNvSpPr txBox="1"/>
          <p:nvPr/>
        </p:nvSpPr>
        <p:spPr>
          <a:xfrm>
            <a:off x="3750317" y="36379"/>
            <a:ext cx="8422227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00" b="1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관성 측정 장치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(IMU)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가속도계와 회전 속도계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때로는 자력계의 조합을 사용하여 신체의 특정한 힘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각도 비율 및 때로는 신체를 둘러싼 자기장을 측정하고 보고하는 전자 장치</a:t>
            </a:r>
            <a:endParaRPr lang="ko-KR" altLang="en-US" sz="10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F7C56E-8053-49EB-B4C5-93B70EA33886}"/>
              </a:ext>
            </a:extLst>
          </p:cNvPr>
          <p:cNvSpPr/>
          <p:nvPr/>
        </p:nvSpPr>
        <p:spPr>
          <a:xfrm>
            <a:off x="463906" y="5956918"/>
            <a:ext cx="3081169" cy="756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953087-61D7-4452-A985-900FACCA9481}"/>
              </a:ext>
            </a:extLst>
          </p:cNvPr>
          <p:cNvSpPr/>
          <p:nvPr/>
        </p:nvSpPr>
        <p:spPr>
          <a:xfrm>
            <a:off x="1608133" y="5773858"/>
            <a:ext cx="1936942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32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DE741-1AFB-4CFB-BA35-DB27F5F6722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3.2 EHC module for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68DCD2C-0AE9-4F2E-84E5-6BE8A1659952}"/>
              </a:ext>
            </a:extLst>
          </p:cNvPr>
          <p:cNvGrpSpPr/>
          <p:nvPr/>
        </p:nvGrpSpPr>
        <p:grpSpPr>
          <a:xfrm>
            <a:off x="187954" y="2152020"/>
            <a:ext cx="3336453" cy="3949430"/>
            <a:chOff x="196799" y="1296771"/>
            <a:chExt cx="4038600" cy="476112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75DAD8A-76FE-48B8-80E2-408EC35C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799" y="1296771"/>
              <a:ext cx="4038600" cy="214196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86F8ADB-7947-4DC0-81D3-4DE5F3D47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799" y="3429000"/>
              <a:ext cx="4038600" cy="26289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1C8988-79AF-4C03-975F-916AFD13B446}"/>
                  </a:ext>
                </a:extLst>
              </p:cNvPr>
              <p:cNvSpPr txBox="1"/>
              <p:nvPr/>
            </p:nvSpPr>
            <p:spPr>
              <a:xfrm>
                <a:off x="3710901" y="2046500"/>
                <a:ext cx="8280175" cy="4238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제안된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EHC(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효율 높이 압축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)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모듈은 그림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4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 설명되어 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200" b="0" i="0" dirty="0">
                  <a:solidFill>
                    <a:srgbClr val="000000"/>
                  </a:solidFill>
                  <a:effectLst/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200" dirty="0">
                  <a:solidFill>
                    <a:srgbClr val="000000"/>
                  </a:solidFill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리는 먼저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backbone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피라미드에서 각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높이를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짜내기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위해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블록을 사용한다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그 결과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형상이 합산으로 간단히 융합된다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 내에서 입력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채널 감소를 위해 먼저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Conv2D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블록에 의해 처리된 다음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필요한 경우 공간 너비가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</a:t>
                </a:r>
                <a:r>
                  <a:rPr lang="en-US" altLang="ko-KR" sz="120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upsampling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되고 마지막으로 다른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Conv2D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블록이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upsampling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된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개선한다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높이를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효율적으로 줄이기 위해 커널 크기를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(h, 1)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설정하여 패딩 없이 전체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높이를 커버하는 깊이 있는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컨볼루션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레이어인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ConvSqueeZH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레이어를 설계한다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각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블록의 파라미터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h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 주어지면 자동으로 사전 계산된다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마지막으로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Conv2D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레이어는 채널 수를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잠재 크기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D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변환하고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높이 치수는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ConvSqueezH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레이어에 의해 이미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감소되었기 때문에 간단히 폐기된다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초기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더욱 세분화하기 위해 유사한 선행 작업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[21]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수평 예측을 위해 양방향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LSTM[11]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채택한다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반복 계층이 심층 순 처리 시간의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22%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차지한다는 것을 발견하여 대신 다중 헤드 셀프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어텐션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[23](MHSA)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우리의 결과는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MHSA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 더 빨리 실행되고 정확도가 더 향상된다는 것을 보여준다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2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1C8988-79AF-4C03-975F-916AFD13B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901" y="2046500"/>
                <a:ext cx="8280175" cy="4238020"/>
              </a:xfrm>
              <a:prstGeom prst="rect">
                <a:avLst/>
              </a:prstGeom>
              <a:blipFill>
                <a:blip r:embed="rId5"/>
                <a:stretch>
                  <a:fillRect l="-147" r="-295" b="-1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88D73E88-0ADE-4EC3-8735-6375774AFD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14" b="33736"/>
          <a:stretch/>
        </p:blipFill>
        <p:spPr>
          <a:xfrm>
            <a:off x="7852145" y="214303"/>
            <a:ext cx="3952438" cy="233434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1A3682-4C54-41F4-A055-C1D423555337}"/>
              </a:ext>
            </a:extLst>
          </p:cNvPr>
          <p:cNvSpPr/>
          <p:nvPr/>
        </p:nvSpPr>
        <p:spPr>
          <a:xfrm>
            <a:off x="187954" y="3928816"/>
            <a:ext cx="3336453" cy="48754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9695BA-C5E3-4C08-8016-930C2D12EFD2}"/>
              </a:ext>
            </a:extLst>
          </p:cNvPr>
          <p:cNvSpPr/>
          <p:nvPr/>
        </p:nvSpPr>
        <p:spPr>
          <a:xfrm>
            <a:off x="187954" y="4416358"/>
            <a:ext cx="2727966" cy="175098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AC285F-A0C8-46D2-92EC-EE8DD4498008}"/>
              </a:ext>
            </a:extLst>
          </p:cNvPr>
          <p:cNvSpPr/>
          <p:nvPr/>
        </p:nvSpPr>
        <p:spPr>
          <a:xfrm>
            <a:off x="729574" y="3740900"/>
            <a:ext cx="2794833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8BB1AF-1B7C-4514-A26F-C9246AA5972B}"/>
              </a:ext>
            </a:extLst>
          </p:cNvPr>
          <p:cNvSpPr/>
          <p:nvPr/>
        </p:nvSpPr>
        <p:spPr>
          <a:xfrm>
            <a:off x="200924" y="2764605"/>
            <a:ext cx="3323483" cy="97464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652C89-7EAA-4C7D-BB8E-6745259553B7}"/>
              </a:ext>
            </a:extLst>
          </p:cNvPr>
          <p:cNvSpPr/>
          <p:nvPr/>
        </p:nvSpPr>
        <p:spPr>
          <a:xfrm>
            <a:off x="1587465" y="2582332"/>
            <a:ext cx="1936942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1F56F1-1911-497B-8A64-88B80F1F5DA9}"/>
              </a:ext>
            </a:extLst>
          </p:cNvPr>
          <p:cNvSpPr/>
          <p:nvPr/>
        </p:nvSpPr>
        <p:spPr>
          <a:xfrm>
            <a:off x="200924" y="3736028"/>
            <a:ext cx="528650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97E85A-C438-44C8-A253-5F5D1FD9B7E2}"/>
              </a:ext>
            </a:extLst>
          </p:cNvPr>
          <p:cNvSpPr/>
          <p:nvPr/>
        </p:nvSpPr>
        <p:spPr>
          <a:xfrm>
            <a:off x="200924" y="4591456"/>
            <a:ext cx="3323483" cy="487541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B9B43C-FC49-4CDD-83A6-2F7B2612E130}"/>
              </a:ext>
            </a:extLst>
          </p:cNvPr>
          <p:cNvSpPr/>
          <p:nvPr/>
        </p:nvSpPr>
        <p:spPr>
          <a:xfrm>
            <a:off x="2915920" y="4415767"/>
            <a:ext cx="603054" cy="180000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757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4F8F6C-2E3E-4365-85C7-11776830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68" y="1610486"/>
            <a:ext cx="4494291" cy="43266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3.2 EHC module for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B4D64B-3CD2-4E71-AD9B-CCBEB4FDD1B7}"/>
              </a:ext>
            </a:extLst>
          </p:cNvPr>
          <p:cNvSpPr txBox="1"/>
          <p:nvPr/>
        </p:nvSpPr>
        <p:spPr>
          <a:xfrm>
            <a:off x="5012802" y="2667414"/>
            <a:ext cx="6810286" cy="188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 :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EHC(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효율 높이 압축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형상의 크기는 각각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[C, H, W]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[C, W]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표기한다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ConvSqueezeH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레이어는 커널 크기가 패딩 없이 이전에 알려진 입력 형상 높이로 설정된 깊이 별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레이어로 출력 형상 높이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생성한다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자세한 내용은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항을 참조한다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545143-2AB2-4ABA-9C04-C2EED63FCF97}"/>
              </a:ext>
            </a:extLst>
          </p:cNvPr>
          <p:cNvSpPr/>
          <p:nvPr/>
        </p:nvSpPr>
        <p:spPr>
          <a:xfrm>
            <a:off x="204168" y="4552545"/>
            <a:ext cx="4494291" cy="1384611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2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1069562" y="394861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1. Introduction</a:t>
            </a:r>
            <a:endParaRPr lang="ko-KR" altLang="en-US" sz="17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E7A8F-F121-4F2C-9AEE-A0700405BE2E}"/>
              </a:ext>
            </a:extLst>
          </p:cNvPr>
          <p:cNvSpPr txBox="1"/>
          <p:nvPr/>
        </p:nvSpPr>
        <p:spPr>
          <a:xfrm>
            <a:off x="3046275" y="395684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2. Related work</a:t>
            </a:r>
            <a:endParaRPr lang="ko-KR" altLang="en-US" sz="17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3881A-8901-46CF-888B-C5BA4ED145D4}"/>
              </a:ext>
            </a:extLst>
          </p:cNvPr>
          <p:cNvSpPr txBox="1"/>
          <p:nvPr/>
        </p:nvSpPr>
        <p:spPr>
          <a:xfrm>
            <a:off x="5022986" y="394861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3. Approach</a:t>
            </a:r>
            <a:endParaRPr lang="ko-KR" altLang="en-US" sz="17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39E51-F3BE-40CD-B6BB-5E8864117DA5}"/>
              </a:ext>
            </a:extLst>
          </p:cNvPr>
          <p:cNvSpPr txBox="1"/>
          <p:nvPr/>
        </p:nvSpPr>
        <p:spPr>
          <a:xfrm>
            <a:off x="7062497" y="3955746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4. Experiments</a:t>
            </a:r>
            <a:endParaRPr lang="ko-KR" altLang="en-US" sz="1700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5E2F35-0DE0-4032-BF16-FA5DF939DB9A}"/>
              </a:ext>
            </a:extLst>
          </p:cNvPr>
          <p:cNvSpPr txBox="1"/>
          <p:nvPr/>
        </p:nvSpPr>
        <p:spPr>
          <a:xfrm>
            <a:off x="5101244" y="4564167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3.1 Framework overview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3.2 EHC module for 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LHFeat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3.3 Predicting 1D per-column modalities.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3.4 Predicting 2D per-pixel modalities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785F87-DD79-4E67-8ACD-C5D3AE9F82E2}"/>
              </a:ext>
            </a:extLst>
          </p:cNvPr>
          <p:cNvSpPr txBox="1"/>
          <p:nvPr/>
        </p:nvSpPr>
        <p:spPr>
          <a:xfrm>
            <a:off x="7205307" y="4564167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4.1 Ablation study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4.2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4.3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4.4 Room layout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4.5 Results on non-gravity-aligned views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65029E-A1CE-4A72-A33C-B394C580EA42}"/>
              </a:ext>
            </a:extLst>
          </p:cNvPr>
          <p:cNvSpPr txBox="1"/>
          <p:nvPr/>
        </p:nvSpPr>
        <p:spPr>
          <a:xfrm>
            <a:off x="3942271" y="500517"/>
            <a:ext cx="433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INDEX</a:t>
            </a:r>
            <a:endParaRPr lang="ko-KR" altLang="en-US" sz="3200" dirty="0">
              <a:solidFill>
                <a:srgbClr val="717171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9203D3-B460-40CF-835F-4268AE3B208A}"/>
              </a:ext>
            </a:extLst>
          </p:cNvPr>
          <p:cNvGrpSpPr/>
          <p:nvPr/>
        </p:nvGrpSpPr>
        <p:grpSpPr>
          <a:xfrm>
            <a:off x="1069562" y="1660241"/>
            <a:ext cx="10134061" cy="2138095"/>
            <a:chOff x="887831" y="1713020"/>
            <a:chExt cx="10134061" cy="2138095"/>
          </a:xfrm>
        </p:grpSpPr>
        <p:sp>
          <p:nvSpPr>
            <p:cNvPr id="26" name="막힌 원호 25">
              <a:extLst>
                <a:ext uri="{FF2B5EF4-FFF2-40B4-BE49-F238E27FC236}">
                  <a16:creationId xmlns:a16="http://schemas.microsoft.com/office/drawing/2014/main" id="{3987A7C0-9873-47C2-9BAD-D88B7A4E2752}"/>
                </a:ext>
              </a:extLst>
            </p:cNvPr>
            <p:cNvSpPr/>
            <p:nvPr/>
          </p:nvSpPr>
          <p:spPr>
            <a:xfrm>
              <a:off x="8800650" y="1723996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" name="막힌 원호 9">
              <a:extLst>
                <a:ext uri="{FF2B5EF4-FFF2-40B4-BE49-F238E27FC236}">
                  <a16:creationId xmlns:a16="http://schemas.microsoft.com/office/drawing/2014/main" id="{E6E1E4D3-07AD-4A4C-9F1A-C52F2C23850B}"/>
                </a:ext>
              </a:extLst>
            </p:cNvPr>
            <p:cNvSpPr/>
            <p:nvPr/>
          </p:nvSpPr>
          <p:spPr>
            <a:xfrm rot="10800000">
              <a:off x="4841255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id="{B642E7FA-C0A7-4B6F-8436-D3549749EC4F}"/>
                </a:ext>
              </a:extLst>
            </p:cNvPr>
            <p:cNvSpPr/>
            <p:nvPr/>
          </p:nvSpPr>
          <p:spPr>
            <a:xfrm>
              <a:off x="2858814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8ABF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065222E2-B239-4F56-9B44-D4446AF00D41}"/>
                </a:ext>
              </a:extLst>
            </p:cNvPr>
            <p:cNvSpPr/>
            <p:nvPr/>
          </p:nvSpPr>
          <p:spPr>
            <a:xfrm>
              <a:off x="6812238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91B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EA9A56BE-C2CC-40A0-96E9-3554E620CDDA}"/>
                </a:ext>
              </a:extLst>
            </p:cNvPr>
            <p:cNvSpPr/>
            <p:nvPr/>
          </p:nvSpPr>
          <p:spPr>
            <a:xfrm rot="10800000">
              <a:off x="887831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id="{244BD14A-AFAA-4D86-ABA3-5AB5E0B3DFB4}"/>
                </a:ext>
              </a:extLst>
            </p:cNvPr>
            <p:cNvSpPr/>
            <p:nvPr/>
          </p:nvSpPr>
          <p:spPr>
            <a:xfrm rot="10800000">
              <a:off x="2858814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8ABF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" name="막힌 원호 10">
              <a:extLst>
                <a:ext uri="{FF2B5EF4-FFF2-40B4-BE49-F238E27FC236}">
                  <a16:creationId xmlns:a16="http://schemas.microsoft.com/office/drawing/2014/main" id="{DED69F59-E24D-4247-B770-09208B360E18}"/>
                </a:ext>
              </a:extLst>
            </p:cNvPr>
            <p:cNvSpPr/>
            <p:nvPr/>
          </p:nvSpPr>
          <p:spPr>
            <a:xfrm rot="10800000">
              <a:off x="6812238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91B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" name="막힌 원호 3">
              <a:extLst>
                <a:ext uri="{FF2B5EF4-FFF2-40B4-BE49-F238E27FC236}">
                  <a16:creationId xmlns:a16="http://schemas.microsoft.com/office/drawing/2014/main" id="{064DF814-2D6E-41DF-9CE9-6B869F042F88}"/>
                </a:ext>
              </a:extLst>
            </p:cNvPr>
            <p:cNvSpPr/>
            <p:nvPr/>
          </p:nvSpPr>
          <p:spPr>
            <a:xfrm>
              <a:off x="887831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" name="막힌 원호 5">
              <a:extLst>
                <a:ext uri="{FF2B5EF4-FFF2-40B4-BE49-F238E27FC236}">
                  <a16:creationId xmlns:a16="http://schemas.microsoft.com/office/drawing/2014/main" id="{8DBCEC14-749B-4DD1-8C48-802A354EA21F}"/>
                </a:ext>
              </a:extLst>
            </p:cNvPr>
            <p:cNvSpPr/>
            <p:nvPr/>
          </p:nvSpPr>
          <p:spPr>
            <a:xfrm>
              <a:off x="4841255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AD3F1FB-5B4D-427F-A0B0-6052B4B9E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192" y="2443241"/>
              <a:ext cx="729945" cy="69901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E2219C-EBEF-4128-8671-D1569AD0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145" y="2428851"/>
              <a:ext cx="749155" cy="71741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1123AA5-1FFC-43F8-A49C-204E33C5E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298" y="2417877"/>
              <a:ext cx="749155" cy="71741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029D01E-365B-472B-B913-B3AACA982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822" y="2382004"/>
              <a:ext cx="824071" cy="789152"/>
            </a:xfrm>
            <a:prstGeom prst="rect">
              <a:avLst/>
            </a:prstGeom>
          </p:spPr>
        </p:pic>
        <p:sp>
          <p:nvSpPr>
            <p:cNvPr id="22" name="막힌 원호 21">
              <a:extLst>
                <a:ext uri="{FF2B5EF4-FFF2-40B4-BE49-F238E27FC236}">
                  <a16:creationId xmlns:a16="http://schemas.microsoft.com/office/drawing/2014/main" id="{3B40D9F1-DCA2-4E1C-B255-9316F2718204}"/>
                </a:ext>
              </a:extLst>
            </p:cNvPr>
            <p:cNvSpPr/>
            <p:nvPr/>
          </p:nvSpPr>
          <p:spPr>
            <a:xfrm rot="10800000">
              <a:off x="8800650" y="1713020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584632-3558-4795-B18F-95A99C4082A9}"/>
              </a:ext>
            </a:extLst>
          </p:cNvPr>
          <p:cNvSpPr txBox="1"/>
          <p:nvPr/>
        </p:nvSpPr>
        <p:spPr>
          <a:xfrm>
            <a:off x="9215211" y="3948614"/>
            <a:ext cx="19709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5. Supplementary material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C6A616-B0A5-40D1-9E00-33ED082620C4}"/>
              </a:ext>
            </a:extLst>
          </p:cNvPr>
          <p:cNvSpPr txBox="1"/>
          <p:nvPr/>
        </p:nvSpPr>
        <p:spPr>
          <a:xfrm>
            <a:off x="9062280" y="4575141"/>
            <a:ext cx="3011351" cy="199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5.1 Network architecture diagram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5.2 Comparing EHC block and HC block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5.3 Detailed semantic segmentation results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5.4 Detailed layout estimation results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5.5 More qualitative comparisons for depth estimation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5.6 Qualitative results for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5.7 Qualitative comparisons for layout estimation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Medium" panose="000006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B6F9FCB-C824-4168-A61A-439760467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68" y="2237099"/>
            <a:ext cx="969963" cy="9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57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3.3 Predicting 1D per-column modalities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7ADD43-7A51-4346-8E76-832D4CD45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2589077"/>
            <a:ext cx="4430719" cy="2158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2A5A13-C244-4EBA-9B86-6F47763BAE72}"/>
                  </a:ext>
                </a:extLst>
              </p:cNvPr>
              <p:cNvSpPr txBox="1"/>
              <p:nvPr/>
            </p:nvSpPr>
            <p:spPr>
              <a:xfrm>
                <a:off x="5390717" y="2113815"/>
                <a:ext cx="6094378" cy="2565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3.3.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기둥당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양식 예측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일부 응용 프로그램의 대상 형식은 기존 픽셀당 형식이 아닌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열당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예측으로 공식화할 수 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 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이와 관련된 예는 배치 추정에 대한 </a:t>
                </a:r>
                <a:r>
                  <a:rPr lang="en-US" altLang="ko-KR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Sun 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등</a:t>
                </a:r>
                <a:r>
                  <a:rPr lang="en-US" altLang="ko-KR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[21]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 의해 제시되었다</a:t>
                </a:r>
                <a:r>
                  <a:rPr lang="en-US" altLang="ko-KR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양식을 예측하기 위해 먼저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2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수평 형상을 </a:t>
                </a:r>
                <a:r>
                  <a:rPr lang="en-US" altLang="ko-KR" sz="120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upsampling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하고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BN,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ReLU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사이에 커널 크기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3, 3, 1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레이어를 각각 적용한다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마지막 레이어는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최종 예측을 산출한다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2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2A5A13-C244-4EBA-9B86-6F47763BA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717" y="2113815"/>
                <a:ext cx="6094378" cy="2565511"/>
              </a:xfrm>
              <a:prstGeom prst="rect">
                <a:avLst/>
              </a:prstGeom>
              <a:blipFill>
                <a:blip r:embed="rId4"/>
                <a:stretch>
                  <a:fillRect l="-100" b="-9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2BCCC4-96B2-4038-9AF8-7246AA9D3602}"/>
              </a:ext>
            </a:extLst>
          </p:cNvPr>
          <p:cNvSpPr/>
          <p:nvPr/>
        </p:nvSpPr>
        <p:spPr>
          <a:xfrm>
            <a:off x="600075" y="3833973"/>
            <a:ext cx="4412727" cy="64075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21DE8B-6311-454F-960B-00ACA94B87FF}"/>
              </a:ext>
            </a:extLst>
          </p:cNvPr>
          <p:cNvSpPr/>
          <p:nvPr/>
        </p:nvSpPr>
        <p:spPr>
          <a:xfrm>
            <a:off x="3624816" y="3618690"/>
            <a:ext cx="1387985" cy="21528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89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3.4 Predicting 2D per-pixel modalities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F8B7F72-7A07-4A45-8008-C943B772CCA9}"/>
              </a:ext>
            </a:extLst>
          </p:cNvPr>
          <p:cNvGrpSpPr/>
          <p:nvPr/>
        </p:nvGrpSpPr>
        <p:grpSpPr>
          <a:xfrm>
            <a:off x="356794" y="1179091"/>
            <a:ext cx="3289888" cy="5464405"/>
            <a:chOff x="1087559" y="1110995"/>
            <a:chExt cx="3416097" cy="57178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9BEE074-CA6B-4916-92BE-E8E0C4A57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559" y="1110995"/>
              <a:ext cx="3416097" cy="195134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7C09EE-F834-4BF0-BC87-0C81C14AD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559" y="3033153"/>
              <a:ext cx="3416097" cy="379566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177C4-579A-456A-B800-01B990DEB4E3}"/>
                  </a:ext>
                </a:extLst>
              </p:cNvPr>
              <p:cNvSpPr txBox="1"/>
              <p:nvPr/>
            </p:nvSpPr>
            <p:spPr>
              <a:xfrm>
                <a:off x="3751520" y="1285150"/>
                <a:ext cx="8229600" cy="5082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3.4.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픽셀당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2D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양식 예측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출력 공간을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열당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형식으로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shaping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하는 전략은 픽셀당 양식이 포함된 작업에는 적용되지 않</a:t>
                </a:r>
                <a:r>
                  <a:rPr lang="ko-KR" altLang="en-US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는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여기서는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compact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조밀한 예측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도출하기 위한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HoHoNet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수평 대 밀도 모듈을 제시한다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기능은 다양한 애플리케이션에 보다 일반적인 시나리오의 문을 열어</a:t>
                </a:r>
                <a:r>
                  <a:rPr lang="ko-KR" altLang="en-US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준다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양식 예측을 위한 훈련 가능한 계층은 출력 계층의 채널 수가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𝐸</m:t>
                    </m:r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= </m:t>
                    </m:r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𝑁</m:t>
                    </m:r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· </m:t>
                    </m:r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증강되고 여기서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𝑁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작업에 대한 대상 채널의 수이고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이미지 열에 의해 공유되는 구성 요소의 수라는 점을 제외하면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3.3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항에서 소개한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예측을 위한 계층과 거의 동일하다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생성된 예측은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𝐸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2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재구성된다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예측된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값에 할당한 물리적 의미에 따라 각 열에 대해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복구하기 위한 두 가지 다른 연산을 제시한다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 err="1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보간법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가장 간단한 방법은 잠재 치수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출력 높이로 보고 선형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보간법을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적용하여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&lt;</m:t>
                    </m:r>
                  </m:oMath>
                </a14:m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일 경우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  <m:r>
                      <a:rPr lang="ko-KR" altLang="en-US" sz="12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크기를 조정하는 것이다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역 이산 코사인 변환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(IDCT)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에너지 압축 특성에 대한 이미지 압축에서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DCT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적용에 영감을 받아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r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예측 값을 높은 주파수가 잘리는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DCT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주파수 영역에 있는 것처럼 본다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경우 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IDCT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적용하여 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low-pass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신호를 원래 신호로 복구할 수 있다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2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177C4-579A-456A-B800-01B990DEB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20" y="1285150"/>
                <a:ext cx="8229600" cy="5082482"/>
              </a:xfrm>
              <a:prstGeom prst="rect">
                <a:avLst/>
              </a:prstGeom>
              <a:blipFill>
                <a:blip r:embed="rId5"/>
                <a:stretch>
                  <a:fillRect l="-74" r="-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FAE565-9894-481E-A05C-215C91547E79}"/>
              </a:ext>
            </a:extLst>
          </p:cNvPr>
          <p:cNvSpPr/>
          <p:nvPr/>
        </p:nvSpPr>
        <p:spPr>
          <a:xfrm>
            <a:off x="356795" y="1470770"/>
            <a:ext cx="3289888" cy="1026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FCBB91-A39F-49CF-8223-BC0E26ADE448}"/>
              </a:ext>
            </a:extLst>
          </p:cNvPr>
          <p:cNvSpPr/>
          <p:nvPr/>
        </p:nvSpPr>
        <p:spPr>
          <a:xfrm>
            <a:off x="356794" y="2496770"/>
            <a:ext cx="3289888" cy="838858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75C326-0418-4103-BC4E-9615918E4B18}"/>
              </a:ext>
            </a:extLst>
          </p:cNvPr>
          <p:cNvSpPr/>
          <p:nvPr/>
        </p:nvSpPr>
        <p:spPr>
          <a:xfrm>
            <a:off x="356793" y="3339594"/>
            <a:ext cx="1510917" cy="19260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298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3.4 Predicting 2D per-pixel modalities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5273D5-3C4D-4134-A798-86A05F2A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58" y="467266"/>
            <a:ext cx="4427524" cy="31222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1C1C5D-B0EC-4780-936D-B87EA8D423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248"/>
          <a:stretch/>
        </p:blipFill>
        <p:spPr>
          <a:xfrm>
            <a:off x="71336" y="3803516"/>
            <a:ext cx="3430621" cy="2706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42D319-E65B-4B23-9834-C7610BF9B182}"/>
                  </a:ext>
                </a:extLst>
              </p:cNvPr>
              <p:cNvSpPr txBox="1"/>
              <p:nvPr/>
            </p:nvSpPr>
            <p:spPr>
              <a:xfrm>
                <a:off x="3628417" y="3803515"/>
                <a:ext cx="8492247" cy="2831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통일된 견해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앞에서 언급한 두 연산을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𝑋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𝑀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통일된 매트릭스 곱셈 보기에 넣을 수 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여기서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𝑥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𝑥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및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𝑀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직교 열 벡터로 구성된다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기준 선택에 따라 이 통일된 관점은 그림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5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와 같이 선형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보간법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또는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IDCT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구현할 수 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200" dirty="0">
                  <a:effectLst>
                    <a:outerShdw blurRad="50800" dist="38100" dir="2700000" algn="tl" rotWithShape="0">
                      <a:srgbClr val="60A89F"/>
                    </a:outerShdw>
                  </a:effectLst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200" b="0" i="0" dirty="0">
                  <a:solidFill>
                    <a:srgbClr val="000000"/>
                  </a:solidFill>
                  <a:effectLst/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IDCT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 선형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보간법을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지속적으로 능가한다는 것을 발견했다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우리는 그 직관을 다음과 같이 상세히 설명한다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200" b="0" i="0" dirty="0">
                  <a:solidFill>
                    <a:srgbClr val="000000"/>
                  </a:solidFill>
                  <a:effectLst/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공간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-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행 정보를 혼합하므로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(3.2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절에서 설명한 바와 같이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),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평평한 행이 없는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행에 의존하는 밀도 양식을 분리하기 위해 마지막 층을 훈련시키는 것은 문제가 될 것이다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200" b="0" i="0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srgbClr val="EED36A"/>
                    </a:outerShdw>
                  </a:effectLst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반대로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주파수 영역에서 예측하는 법을 배우는 것은 각 열의 원래 행 정보를 전체적으로 특징짓는 의미 있는 공간 주파수를 가진 잘 정의된 기본 함수로부터 이익을 얻을 수 있으므로 행 의존성 문제를 완화시킬 수 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2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42D319-E65B-4B23-9834-C7610BF9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417" y="3803515"/>
                <a:ext cx="8492247" cy="2831544"/>
              </a:xfrm>
              <a:prstGeom prst="rect">
                <a:avLst/>
              </a:prstGeom>
              <a:blipFill>
                <a:blip r:embed="rId5"/>
                <a:stretch>
                  <a:fillRect l="-72" r="-287" b="-8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0C4BF5-E893-4675-8369-402A715EA3D4}"/>
              </a:ext>
            </a:extLst>
          </p:cNvPr>
          <p:cNvSpPr/>
          <p:nvPr/>
        </p:nvSpPr>
        <p:spPr>
          <a:xfrm>
            <a:off x="71336" y="3803515"/>
            <a:ext cx="3430620" cy="99222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1F7A2D-2BB2-4205-B2DC-A99663E42838}"/>
              </a:ext>
            </a:extLst>
          </p:cNvPr>
          <p:cNvSpPr/>
          <p:nvPr/>
        </p:nvSpPr>
        <p:spPr>
          <a:xfrm>
            <a:off x="71335" y="5156685"/>
            <a:ext cx="3430619" cy="51454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0BF37F-EAAC-48FB-8633-613F6461B682}"/>
              </a:ext>
            </a:extLst>
          </p:cNvPr>
          <p:cNvSpPr/>
          <p:nvPr/>
        </p:nvSpPr>
        <p:spPr>
          <a:xfrm>
            <a:off x="2636196" y="4964084"/>
            <a:ext cx="865758" cy="19260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45FB8F-C9C3-408C-BFA5-8C8D26DFF54C}"/>
              </a:ext>
            </a:extLst>
          </p:cNvPr>
          <p:cNvSpPr/>
          <p:nvPr/>
        </p:nvSpPr>
        <p:spPr>
          <a:xfrm>
            <a:off x="71331" y="5671226"/>
            <a:ext cx="1086259" cy="144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0B4381-57B3-45D5-999F-44932FB4AA19}"/>
              </a:ext>
            </a:extLst>
          </p:cNvPr>
          <p:cNvSpPr txBox="1"/>
          <p:nvPr/>
        </p:nvSpPr>
        <p:spPr>
          <a:xfrm>
            <a:off x="247999" y="1620781"/>
            <a:ext cx="676083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5: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각 열의 예측은 기초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성분들의 선형 조합에 대한 가중치로 작용한다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선형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보간을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구현하는 경우 공간 영역에서 예측하고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구현하는 경우 주파수 영역에서 학습한다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자세한 내용은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3.4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항을 참조한다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CC0E3C-DF67-4431-95A4-8799291D226B}"/>
              </a:ext>
            </a:extLst>
          </p:cNvPr>
          <p:cNvSpPr/>
          <p:nvPr/>
        </p:nvSpPr>
        <p:spPr>
          <a:xfrm>
            <a:off x="7377059" y="2470825"/>
            <a:ext cx="4427524" cy="1118681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3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24BB08-C50F-4101-9C37-9FD756695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58" y="2246536"/>
            <a:ext cx="514632" cy="514632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0C227FE4-61B6-4EB7-B133-73F55BCDF672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91B8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AACE59-2E35-49B9-8545-481F8F65A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A7E326-D258-452F-B896-ECC230E50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99619A-183B-44E1-8EB8-F954C12F9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609BC9B-78AE-4839-B7F9-C0F35CCD4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F0798FA-FFED-4652-956D-C2AC37316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994AC9B-2365-48C2-9CB8-84B82E1D89DC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sz="2400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1DE4B7-7566-47B1-9AD3-2634B9DA5DE0}"/>
              </a:ext>
            </a:extLst>
          </p:cNvPr>
          <p:cNvSpPr txBox="1"/>
          <p:nvPr/>
        </p:nvSpPr>
        <p:spPr>
          <a:xfrm>
            <a:off x="5271643" y="4016736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4.1 Ablation study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4.2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4.3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4.4 Room layout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4.5 Results on non-gravity-aligned views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8158E4-145E-4313-A4F0-D4D68357CD7C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</p:spTree>
    <p:extLst>
      <p:ext uri="{BB962C8B-B14F-4D97-AF65-F5344CB8AC3E}">
        <p14:creationId xmlns:p14="http://schemas.microsoft.com/office/powerpoint/2010/main" val="2270025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24AD22-5E0F-4A4B-B888-76204E660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48" y="2059968"/>
            <a:ext cx="5174371" cy="3126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57CA3A-BCC0-47FB-B963-84DEB6810DA8}"/>
              </a:ext>
            </a:extLst>
          </p:cNvPr>
          <p:cNvSpPr txBox="1"/>
          <p:nvPr/>
        </p:nvSpPr>
        <p:spPr>
          <a:xfrm>
            <a:off x="5518796" y="2207644"/>
            <a:ext cx="638475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4.1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절에서는 먼저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제안된 구성요소에 대한 절제 연구를 수행한다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그런 다음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성능을 밀도 추정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(Sec. 4.2),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 분할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(Sec. 4.3),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 추정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(Sec. 4.4)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대한 최첨단 방법과 비교한다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각 작업에 대해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별도로 교육하고 양식 학습에서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효과를 보여주는 데 중점을 둔다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4.5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절에서는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비중력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정렬 관점의 효과를 분석한다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더 많은 양적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질적 결과가 보충 자료에 포함되어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6E2747-7154-4BA9-8048-0C667E4FA093}"/>
              </a:ext>
            </a:extLst>
          </p:cNvPr>
          <p:cNvSpPr/>
          <p:nvPr/>
        </p:nvSpPr>
        <p:spPr>
          <a:xfrm>
            <a:off x="208548" y="3079691"/>
            <a:ext cx="5174370" cy="51454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1FF67-CD19-4BB4-BD57-EF119AF82A41}"/>
              </a:ext>
            </a:extLst>
          </p:cNvPr>
          <p:cNvSpPr/>
          <p:nvPr/>
        </p:nvSpPr>
        <p:spPr>
          <a:xfrm>
            <a:off x="208044" y="3594232"/>
            <a:ext cx="3897028" cy="24819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EA98C6-B5E3-4D12-B30E-85A2CC32F3DB}"/>
              </a:ext>
            </a:extLst>
          </p:cNvPr>
          <p:cNvSpPr/>
          <p:nvPr/>
        </p:nvSpPr>
        <p:spPr>
          <a:xfrm>
            <a:off x="3404681" y="2801566"/>
            <a:ext cx="1978238" cy="278125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19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4.1 Ablation study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210BA6-8023-4DA3-B772-83210157100D}"/>
              </a:ext>
            </a:extLst>
          </p:cNvPr>
          <p:cNvGrpSpPr/>
          <p:nvPr/>
        </p:nvGrpSpPr>
        <p:grpSpPr>
          <a:xfrm>
            <a:off x="328505" y="1054752"/>
            <a:ext cx="3000974" cy="5645046"/>
            <a:chOff x="3466028" y="435182"/>
            <a:chExt cx="4633262" cy="87319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C00DCAE-43A8-4AD4-8620-068AB8B17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6028" y="5059509"/>
              <a:ext cx="4633262" cy="410764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0F0E2C-8AD5-43D8-8B2A-78DED2AE1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0140" y="435182"/>
              <a:ext cx="4629150" cy="470535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F56B4AA-B434-4FAF-BDD0-D14871824BA9}"/>
              </a:ext>
            </a:extLst>
          </p:cNvPr>
          <p:cNvSpPr txBox="1"/>
          <p:nvPr/>
        </p:nvSpPr>
        <p:spPr>
          <a:xfrm>
            <a:off x="3599407" y="287786"/>
            <a:ext cx="8466244" cy="6412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절제 연구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밀도 추정을 위해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여러 설정을 비교하는 절제 실험 결과를 요약한다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자세한 설명은 다음과 같다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Matterport3D [2]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에 대한 절제 분할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Matterport3D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실내 파노라마의 대규모 실제 데이터 세트이다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절제 연구 중 훈련 및 검증을 위해 공식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훈련 하우스를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하우스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(4,921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2,908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파노라마 포함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분할하여 절제 분할을 준비한다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우리는 절제 연구에 공식적인 유효성 검사 분할을 사용하지 않는데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이는 나중에 최첨단 비교에 사용될 것이기 때문이다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크기가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 × 1024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조정된다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EED36A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교육 및 평가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Adam [14]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사용하여 배치 크기가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40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에포크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동안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L1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손실을 최적화</a:t>
            </a:r>
            <a:r>
              <a:rPr lang="ko-KR" altLang="en-US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학습률은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1e-4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설정되며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0.9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인자에 다항식 학습 속도 감소를 적용한다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표준 깊이 평가 지표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-MAE, RMSE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§1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사용된다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GeForce RTX 2080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Ti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개별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 ×1024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파노라마를 처리하기 위한 초당 평균 프레임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(FPS)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측정한다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추출의 건축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1a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제안된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효율 높이 압축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모듈을 관련 작업에 사용된 아키텍처와 비교한다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일련의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레이어는 형상 높이를 점차 줄여 초기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형성한 다음 형상 개선을 위한 양방향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LSTM(Bi-LSTM)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뒤따른다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자세한 구조는 보충 자료에 나와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.)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1a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초기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추출에 제안된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모듈을 사용하는 것이 다른 정제 구성에서 더 나은 속도와 정확도를 달성한다는 것을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또한 기능 개선을 위해 다중 헤드 셀프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어텐션을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사용하는 것이 더 나은 속도 정확도 절충을 제공한다는 것을 발견했다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마지막으로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추출을 위한 전반적인 아키텍처는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보다 상당히 우수하다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(MAE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FPS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38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0.3002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0.2835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개선되었다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.)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1a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모든 실험은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백본으로 배치하고 고밀도 예측을 위해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 = 64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함께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7038AC-E7F7-4B99-AD34-8C4BD2939E84}"/>
              </a:ext>
            </a:extLst>
          </p:cNvPr>
          <p:cNvSpPr/>
          <p:nvPr/>
        </p:nvSpPr>
        <p:spPr>
          <a:xfrm>
            <a:off x="328505" y="1979054"/>
            <a:ext cx="2998311" cy="988995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80D6B2-3B97-44F6-884E-03036443A746}"/>
              </a:ext>
            </a:extLst>
          </p:cNvPr>
          <p:cNvSpPr/>
          <p:nvPr/>
        </p:nvSpPr>
        <p:spPr>
          <a:xfrm>
            <a:off x="2338088" y="1794076"/>
            <a:ext cx="988728" cy="18901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5BC22CB-C14B-42C4-A858-DEA015C701C3}"/>
              </a:ext>
            </a:extLst>
          </p:cNvPr>
          <p:cNvSpPr/>
          <p:nvPr/>
        </p:nvSpPr>
        <p:spPr>
          <a:xfrm>
            <a:off x="328505" y="4281646"/>
            <a:ext cx="2998311" cy="241815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4C9E1D-5529-4273-8F0C-28EF923C765A}"/>
              </a:ext>
            </a:extLst>
          </p:cNvPr>
          <p:cNvSpPr/>
          <p:nvPr/>
        </p:nvSpPr>
        <p:spPr>
          <a:xfrm>
            <a:off x="2338088" y="4125852"/>
            <a:ext cx="990059" cy="144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207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4.1 Ablation study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1B7183B-B27E-4FB9-B742-EBBB45852EAD}"/>
              </a:ext>
            </a:extLst>
          </p:cNvPr>
          <p:cNvGrpSpPr/>
          <p:nvPr/>
        </p:nvGrpSpPr>
        <p:grpSpPr>
          <a:xfrm>
            <a:off x="243191" y="2066061"/>
            <a:ext cx="3396351" cy="3342517"/>
            <a:chOff x="295024" y="1317234"/>
            <a:chExt cx="5762626" cy="53625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D9A0F87-2865-4687-B12E-70BDEE68C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25" y="1317234"/>
              <a:ext cx="5762625" cy="9239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455988F-C3F7-431A-B207-C733781BC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024" y="2241159"/>
              <a:ext cx="5762625" cy="443865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F6E1A94-E6A5-4298-B640-F30A05F4327E}"/>
              </a:ext>
            </a:extLst>
          </p:cNvPr>
          <p:cNvSpPr txBox="1"/>
          <p:nvPr/>
        </p:nvSpPr>
        <p:spPr>
          <a:xfrm>
            <a:off x="3902080" y="1872226"/>
            <a:ext cx="790730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수평에서 밀도 사이의 초 매개 변수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서로 다른 기본 설정에서 조밀한 예측에 적용된 선형 보간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공간 영역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IDCT(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주파수 영역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두 가지 연산을 비교한다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1b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보듯이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주파수 영역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(IDCT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사용한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예측하는 학습은 콤팩트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밀도 추정을 위해 공간 영역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선형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보간법을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사용한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예측하는 것보다 일관되게 더 낫다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흥미롭게도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성분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수는 결과 정확도에 대해 단조롭지 않으며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r = 64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우리 모델에 가장 적합한 설정이라는 것을 발견했다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비교 연산은 무시할 수 있는 계산 비용을 초래하므로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r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증가시켜도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FPS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거의 동일하다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1b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모든 실험은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MHSA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구성된 동일한 딥 넷 설정을 공유한다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등뼈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1c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다양한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backbone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결과를 비교했는데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여기서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ResNet-34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사용하면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비해 정확도가 약간 떨어지면서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FPS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거의 두 배가 될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860298-C3A4-48CF-86B9-E5B894EEA316}"/>
              </a:ext>
            </a:extLst>
          </p:cNvPr>
          <p:cNvSpPr/>
          <p:nvPr/>
        </p:nvSpPr>
        <p:spPr>
          <a:xfrm>
            <a:off x="243190" y="2243894"/>
            <a:ext cx="3396351" cy="111082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C183DC-CFDF-49D6-8185-F40D9C70AD35}"/>
              </a:ext>
            </a:extLst>
          </p:cNvPr>
          <p:cNvSpPr/>
          <p:nvPr/>
        </p:nvSpPr>
        <p:spPr>
          <a:xfrm>
            <a:off x="2601585" y="2065844"/>
            <a:ext cx="1044238" cy="180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7546B5-2F8A-45B4-BC5A-F974FD7CD315}"/>
              </a:ext>
            </a:extLst>
          </p:cNvPr>
          <p:cNvSpPr/>
          <p:nvPr/>
        </p:nvSpPr>
        <p:spPr>
          <a:xfrm>
            <a:off x="258582" y="4872106"/>
            <a:ext cx="3380959" cy="54631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08D23D-F17C-42DB-AB42-4732E2D20C7C}"/>
              </a:ext>
            </a:extLst>
          </p:cNvPr>
          <p:cNvSpPr/>
          <p:nvPr/>
        </p:nvSpPr>
        <p:spPr>
          <a:xfrm>
            <a:off x="2190788" y="4703165"/>
            <a:ext cx="1448753" cy="16883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898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4.1 Ablation study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69AD4C-9B4B-459D-9DFD-08563463A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31" y="978934"/>
            <a:ext cx="6171029" cy="23549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4F8F70E-91BC-447A-968C-0DCE1AD2F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158" y="386224"/>
            <a:ext cx="3201493" cy="590302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0D460D-FBB9-4657-B05C-7FC00F7CFA51}"/>
              </a:ext>
            </a:extLst>
          </p:cNvPr>
          <p:cNvSpPr/>
          <p:nvPr/>
        </p:nvSpPr>
        <p:spPr>
          <a:xfrm>
            <a:off x="8864157" y="1584350"/>
            <a:ext cx="3201494" cy="89620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5E91E-C597-4EFA-80B5-28D596902896}"/>
              </a:ext>
            </a:extLst>
          </p:cNvPr>
          <p:cNvSpPr txBox="1"/>
          <p:nvPr/>
        </p:nvSpPr>
        <p:spPr>
          <a:xfrm>
            <a:off x="267572" y="3993411"/>
            <a:ext cx="7188740" cy="273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(a)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추출용 부품 비교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'HC'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열은 높이 압축 블록을 나타내며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블록은 백본 특징에서 초기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생성한다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기능 개선 없음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', '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양방향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LSTM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으로 정제됨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'[11](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BiLSTM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), '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멀티헤드 셀프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어텐션으로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정제됨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'[23](MHSA)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결과를 비교한다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MHSA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사용한 개선은 가장 유리한 결과를 달성한다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(b)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제안된 수평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-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토덴스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모듈의 다른 설정에 대한 비교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매개 변수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기준의 성분 수를 나타낸다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선형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보간법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(Interp.)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역 이산 코사인 변환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(IDCT)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구현하는 두 염기를 비교한다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(c)  </a:t>
            </a:r>
            <a: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다양한 </a:t>
            </a:r>
            <a:r>
              <a:rPr lang="en-US" altLang="ko-KR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backbone </a:t>
            </a:r>
            <a: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비교</a:t>
            </a:r>
            <a:r>
              <a:rPr lang="en-US" altLang="ko-KR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1: Matterport3D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 절제 분할을 이용한 깊이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모달리티에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대한 절제 연구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[2].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더 자세한 내용은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4.1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절에 있다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05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1B54E4-0583-4050-B066-4F7E91ED8CB7}"/>
              </a:ext>
            </a:extLst>
          </p:cNvPr>
          <p:cNvSpPr/>
          <p:nvPr/>
        </p:nvSpPr>
        <p:spPr>
          <a:xfrm>
            <a:off x="8864157" y="4369587"/>
            <a:ext cx="3201494" cy="747162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D28836-4F59-49DA-89EA-7666A35D41FA}"/>
              </a:ext>
            </a:extLst>
          </p:cNvPr>
          <p:cNvSpPr/>
          <p:nvPr/>
        </p:nvSpPr>
        <p:spPr>
          <a:xfrm>
            <a:off x="8864157" y="5976391"/>
            <a:ext cx="3201494" cy="283675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D0F33A5-A2F4-47D5-B34A-70A8338D4D24}"/>
              </a:ext>
            </a:extLst>
          </p:cNvPr>
          <p:cNvSpPr/>
          <p:nvPr/>
        </p:nvSpPr>
        <p:spPr>
          <a:xfrm>
            <a:off x="8864154" y="5728048"/>
            <a:ext cx="3201493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CB2F8E-3707-4F77-BC24-78F6090AA052}"/>
              </a:ext>
            </a:extLst>
          </p:cNvPr>
          <p:cNvSpPr txBox="1"/>
          <p:nvPr/>
        </p:nvSpPr>
        <p:spPr>
          <a:xfrm>
            <a:off x="267572" y="3359694"/>
            <a:ext cx="8526232" cy="550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2: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실제 실내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세트의 깊이 추정을 위한 최첨단 비교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—Matterport3D[2]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평가 프로토콜은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따르며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여기서 깊이는 깊이 중앙 정렬 없이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미터로 잘린다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050" dirty="0">
              <a:effectLst>
                <a:outerShdw blurRad="50800" dist="38100" dir="2700000" algn="tl" rotWithShape="0">
                  <a:srgbClr val="EED36A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FE0DD69-3693-4B31-AA44-F99D6289278E}"/>
              </a:ext>
            </a:extLst>
          </p:cNvPr>
          <p:cNvSpPr/>
          <p:nvPr/>
        </p:nvSpPr>
        <p:spPr>
          <a:xfrm>
            <a:off x="883431" y="3023872"/>
            <a:ext cx="6171029" cy="35527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875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3984025" y="3492535"/>
            <a:ext cx="422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4F126D-1B22-4C15-AB73-9E0339E3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65806D-4950-4D70-A2A4-114CECB2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7D7975-4615-41EC-866E-97FE5D54A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6E7EC2-C1BC-48E3-B5D3-0EC08FCF0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8F5CF-A048-42AE-812C-A1FDD8563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DB0B7B-92A8-4BD7-974E-CDB5C8A89047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05264-0566-4416-9B2F-3771337675E5}"/>
              </a:ext>
            </a:extLst>
          </p:cNvPr>
          <p:cNvSpPr txBox="1"/>
          <p:nvPr/>
        </p:nvSpPr>
        <p:spPr>
          <a:xfrm>
            <a:off x="4705660" y="3891640"/>
            <a:ext cx="3416133" cy="220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5.1 Network architecture diagram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5.2 Comparing EHC block and HC block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5.3 Detailed semantic segmentation results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5.4 Detailed layout estimation results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5.5 More qualitative comparisons for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5.6 Qualitative results for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5.7 Qualitative comparisons for layout estimation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518C9C1-CE2B-4883-BDA5-BB48D01F4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640" y="2138257"/>
            <a:ext cx="784438" cy="7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92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5.1 Network architecture diagram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FC6070-0FAF-49A6-8F2C-0BA3C72E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431" y="1285150"/>
            <a:ext cx="7398837" cy="37665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40F1A8-913D-4340-8BA2-93AD9D17C455}"/>
              </a:ext>
            </a:extLst>
          </p:cNvPr>
          <p:cNvSpPr txBox="1"/>
          <p:nvPr/>
        </p:nvSpPr>
        <p:spPr>
          <a:xfrm>
            <a:off x="383732" y="5128850"/>
            <a:ext cx="107044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네트워크 아키텍처 다이어그램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상세한 건축도를 그림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7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보여준다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각 형상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텐서의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모양은 박스 내에서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"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채널의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#,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높이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너비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"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표시된다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파노라마의 높이와 너비는 각각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1024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가정한다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D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하이퍼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파라미터입니다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ConvSqueezeH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레이어는 커널 크기가 패딩 없이 이전에 알려진 입력 형상 높이로 설정된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깊이별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레이어로 출력 형상 높이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생성한다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9230F1-C7F4-4530-977B-83AF202D36BE}"/>
              </a:ext>
            </a:extLst>
          </p:cNvPr>
          <p:cNvSpPr/>
          <p:nvPr/>
        </p:nvSpPr>
        <p:spPr>
          <a:xfrm>
            <a:off x="4409431" y="1517890"/>
            <a:ext cx="7398837" cy="816937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F7CF0-18D9-42EB-8A6C-E7062D2F9E06}"/>
              </a:ext>
            </a:extLst>
          </p:cNvPr>
          <p:cNvSpPr txBox="1"/>
          <p:nvPr/>
        </p:nvSpPr>
        <p:spPr>
          <a:xfrm>
            <a:off x="4993832" y="5063111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7: ResNet50[10] backbone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이 있는 세부 네트워크 아키텍처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728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1. Introduction</a:t>
            </a:r>
            <a:endParaRPr lang="ko-KR" altLang="en-US" sz="24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0FF1A1-2D52-4E4F-A178-B34B1B1D1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022" y="2283223"/>
            <a:ext cx="622705" cy="622705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4E4B-B154-451B-83A6-CE47008DC306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https://github.com/sunset1995/HoHoNet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4F126D-1B22-4C15-AB73-9E0339E3E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65806D-4950-4D70-A2A4-114CECB2B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7D7975-4615-41EC-866E-97FE5D54A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6E7EC2-C1BC-48E3-B5D3-0EC08FCF0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8F5CF-A048-42AE-812C-A1FDD8563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6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5.2 Comparing EHC block and HC block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9A3A56-A6F5-4051-95B7-F96A9545F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195" y="1266930"/>
            <a:ext cx="7397457" cy="49764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E1DAC4-E83E-472C-BB7E-586AAEC96567}"/>
              </a:ext>
            </a:extLst>
          </p:cNvPr>
          <p:cNvSpPr txBox="1"/>
          <p:nvPr/>
        </p:nvSpPr>
        <p:spPr>
          <a:xfrm>
            <a:off x="126348" y="2585841"/>
            <a:ext cx="606044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EHC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 비교</a:t>
            </a:r>
            <a:endParaRPr lang="en-US" altLang="ko-KR" sz="1200" b="0" i="0" dirty="0">
              <a:solidFill>
                <a:srgbClr val="000000"/>
              </a:solidFill>
              <a:effectLst/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높이 압축 블록은 백본에서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형상을 압착하여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수평 형상을 생성하는 것을 목표로 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8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비교를 위한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(Efficient Height Compression Block)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HC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구조를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HC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일련의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사용하여 채널 수와 높이를 점차적으로 감소시킨다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반면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먼저 채널 감소를 위한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사용한 다음 이중선형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업샘플링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및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ConvSqueezeH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레이어를 사용하여 수평 형상의 형상을 생성한다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절제 실험에서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HC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제안된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ECH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블록으로 대체하면 속도와 정확도가 향상된다는 것을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51478D-B403-45E8-AFE4-3EBBE81EB681}"/>
              </a:ext>
            </a:extLst>
          </p:cNvPr>
          <p:cNvSpPr/>
          <p:nvPr/>
        </p:nvSpPr>
        <p:spPr>
          <a:xfrm>
            <a:off x="4666815" y="1581830"/>
            <a:ext cx="7397457" cy="1093277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0F637-51C3-4379-892A-69D68D740A9A}"/>
              </a:ext>
            </a:extLst>
          </p:cNvPr>
          <p:cNvSpPr txBox="1"/>
          <p:nvPr/>
        </p:nvSpPr>
        <p:spPr>
          <a:xfrm>
            <a:off x="5245640" y="6243402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8: [21]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에서 제안된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EHC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블록의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5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435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5.3 Detailed semantic segmentation results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875513-BDDB-4B8D-8B86-360FFE6EC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4" y="953152"/>
            <a:ext cx="7239608" cy="4986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86030E-4D44-41B1-BC44-5729E97205EC}"/>
              </a:ext>
            </a:extLst>
          </p:cNvPr>
          <p:cNvSpPr txBox="1"/>
          <p:nvPr/>
        </p:nvSpPr>
        <p:spPr>
          <a:xfrm>
            <a:off x="0" y="4459197"/>
            <a:ext cx="4941651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상세한 의미 세분화 결과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의미 분할을 위한 클래스당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IoU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클래스당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Acc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자세히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endParaRPr lang="en-US" altLang="ko-KR" sz="12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13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클래스 중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클래스에서 최고의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IoU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달성하고 전체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mIoU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우수하다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13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클래스 중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7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클래스에서 최고의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Ac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달성하고 전체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mAc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비교가 가능하다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79D004-D3F6-4226-BB2D-AD49E562CAB5}"/>
              </a:ext>
            </a:extLst>
          </p:cNvPr>
          <p:cNvSpPr/>
          <p:nvPr/>
        </p:nvSpPr>
        <p:spPr>
          <a:xfrm>
            <a:off x="4826045" y="1212180"/>
            <a:ext cx="7239608" cy="48043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C0414B-5271-4306-A469-8BCB53684E11}"/>
              </a:ext>
            </a:extLst>
          </p:cNvPr>
          <p:cNvSpPr txBox="1"/>
          <p:nvPr/>
        </p:nvSpPr>
        <p:spPr>
          <a:xfrm>
            <a:off x="5398659" y="5939701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5: RGB-D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를 입력으로 하는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Stanford2D3D[1]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 클래스별 상세 정량 결과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5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435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5.4 Detailed layout estimation results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8F0D57-BFD7-4A81-81F3-CB7C3BF11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182" y="953152"/>
            <a:ext cx="7774931" cy="41689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8CB206-0BF1-4FD0-A9C1-9F4A736F47AB}"/>
              </a:ext>
            </a:extLst>
          </p:cNvPr>
          <p:cNvSpPr txBox="1"/>
          <p:nvPr/>
        </p:nvSpPr>
        <p:spPr>
          <a:xfrm>
            <a:off x="125852" y="5027152"/>
            <a:ext cx="11940296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상세 레이아웃 추정 결과</a:t>
            </a:r>
            <a:endParaRPr lang="en-US" altLang="ko-KR" sz="1200" b="0" i="0" dirty="0">
              <a:solidFill>
                <a:srgbClr val="000000"/>
              </a:solidFill>
              <a:effectLst/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다양한 실측 자료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모서리 수에서 실 배치에 대한 자세한 정량적 결과를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교육 프로토콜 및 레이아웃 공식화는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동일하며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네트워크 아키텍처를 사용하여 개선 사항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코너가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개인 방은 제외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관찰한다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최신 기술인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AtlantaNet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비교하여 모서리가 적고 전체 장면에서 정확도가 유사한 장면에서 더 나은 결과를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한편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모델은 애틀랜타넷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보다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22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 더 빠릅니다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89E5F2-45BC-46AB-BA07-94E63786F400}"/>
              </a:ext>
            </a:extLst>
          </p:cNvPr>
          <p:cNvSpPr/>
          <p:nvPr/>
        </p:nvSpPr>
        <p:spPr>
          <a:xfrm>
            <a:off x="4136181" y="1258633"/>
            <a:ext cx="7774931" cy="1016382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438A90-6EB6-469E-86AB-219F98B536B2}"/>
              </a:ext>
            </a:extLst>
          </p:cNvPr>
          <p:cNvSpPr txBox="1"/>
          <p:nvPr/>
        </p:nvSpPr>
        <p:spPr>
          <a:xfrm>
            <a:off x="4396445" y="5122063"/>
            <a:ext cx="72544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6: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MatterportLayout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[33]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 객실 배치 추정을 위한 서로 다른 수의 지상 실측 구석에 대한 상세한 정량적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2569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573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5.5 More qualitative comparisons for depth estimation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3BDFFAD-C9E7-41C3-95BE-136B6B71B69B}"/>
              </a:ext>
            </a:extLst>
          </p:cNvPr>
          <p:cNvGrpSpPr/>
          <p:nvPr/>
        </p:nvGrpSpPr>
        <p:grpSpPr>
          <a:xfrm>
            <a:off x="5760720" y="953152"/>
            <a:ext cx="6309360" cy="5732128"/>
            <a:chOff x="2816463" y="1138237"/>
            <a:chExt cx="8391525" cy="70773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0BF8CF-EC4E-4D97-95B2-3F7D18C74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6463" y="1138237"/>
              <a:ext cx="8391525" cy="45815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762BB17-1930-46EB-B643-B0DEAE2C2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6463" y="5691487"/>
              <a:ext cx="8353425" cy="252412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22829E-3AB8-49EF-B1EF-55865A7B7F49}"/>
              </a:ext>
            </a:extLst>
          </p:cNvPr>
          <p:cNvSpPr txBox="1"/>
          <p:nvPr/>
        </p:nvSpPr>
        <p:spPr>
          <a:xfrm>
            <a:off x="26254" y="2062471"/>
            <a:ext cx="591605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깊이 추정을 위한 보다 정성적인 비교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9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보다 질적인 비교를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결과는 실제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Matterport3D[2]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세트에 대해 훈련된 공식 릴리스 모델에서 얻는다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7C6E24-CA42-4040-92B7-F38E9A985CB5}"/>
              </a:ext>
            </a:extLst>
          </p:cNvPr>
          <p:cNvSpPr/>
          <p:nvPr/>
        </p:nvSpPr>
        <p:spPr>
          <a:xfrm>
            <a:off x="5760721" y="1312026"/>
            <a:ext cx="6309360" cy="33389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4B0C3-F2B6-4928-85CD-FE4C9D5A0A01}"/>
              </a:ext>
            </a:extLst>
          </p:cNvPr>
          <p:cNvSpPr txBox="1"/>
          <p:nvPr/>
        </p:nvSpPr>
        <p:spPr>
          <a:xfrm>
            <a:off x="26255" y="5904848"/>
            <a:ext cx="570582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9: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추정 밀도 깊이를 선행 기술인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BiFuse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[24]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와 보다 질적으로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2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'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어드밴티지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'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칼럼은 파란색이 더 낫다는 것을 나타내는 우리와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BiFuse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MAE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차이를 보여주고 빨간색은 그 반대다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194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573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5.6 Qualitative results for semantic segmentation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2267A2-60C8-4341-866D-DD0FF185B0F3}"/>
              </a:ext>
            </a:extLst>
          </p:cNvPr>
          <p:cNvGrpSpPr/>
          <p:nvPr/>
        </p:nvGrpSpPr>
        <p:grpSpPr>
          <a:xfrm>
            <a:off x="6008258" y="216209"/>
            <a:ext cx="5712268" cy="6425581"/>
            <a:chOff x="6096000" y="107299"/>
            <a:chExt cx="5237174" cy="58633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A65F788-2D2B-4F33-9A21-D8946F8F0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07299"/>
              <a:ext cx="5237174" cy="473773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233C92B-3984-4D66-BC7E-85A651CDE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4160" y="4784074"/>
              <a:ext cx="4185920" cy="1186592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264DF69-77CB-4E20-83A3-4D5B0ED1A30D}"/>
              </a:ext>
            </a:extLst>
          </p:cNvPr>
          <p:cNvSpPr txBox="1"/>
          <p:nvPr/>
        </p:nvSpPr>
        <p:spPr>
          <a:xfrm>
            <a:off x="126348" y="2420307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의미론적 세분화에 대한 정성적 결과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세트의 의미론적 분할에 대한 정성적 결과는 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나와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고해상도 파노라마에서 의미론적 세분화를 위한 공개 발표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선행 기술을 구축하지 못했기 때문에 결과만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A3F92C-0693-4F6F-9296-0C3FEEEC90A5}"/>
              </a:ext>
            </a:extLst>
          </p:cNvPr>
          <p:cNvSpPr/>
          <p:nvPr/>
        </p:nvSpPr>
        <p:spPr>
          <a:xfrm>
            <a:off x="6008258" y="430656"/>
            <a:ext cx="5712268" cy="33389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131096-BAA4-4E4F-A076-E933375F047E}"/>
              </a:ext>
            </a:extLst>
          </p:cNvPr>
          <p:cNvSpPr txBox="1"/>
          <p:nvPr/>
        </p:nvSpPr>
        <p:spPr>
          <a:xfrm>
            <a:off x="41461" y="6427344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10: Stanford2D3D[1]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세트의 의미론적 분할에 대한 정성적 결과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369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573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5.7 Qualitative comparisons for layout estimation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8488AB3-771C-4905-A011-3D261BA62AC6}"/>
              </a:ext>
            </a:extLst>
          </p:cNvPr>
          <p:cNvGrpSpPr/>
          <p:nvPr/>
        </p:nvGrpSpPr>
        <p:grpSpPr>
          <a:xfrm>
            <a:off x="5874310" y="346947"/>
            <a:ext cx="6191341" cy="6164106"/>
            <a:chOff x="5847839" y="107298"/>
            <a:chExt cx="6191341" cy="616410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2C7CF2E-FF20-4946-9D0C-9D9AC5F7C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7839" y="107298"/>
              <a:ext cx="6191340" cy="49727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F754E98-CCF0-4DC6-A03F-02007751B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0525"/>
            <a:stretch/>
          </p:blipFill>
          <p:spPr>
            <a:xfrm>
              <a:off x="5903089" y="5068424"/>
              <a:ext cx="6136091" cy="120298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9182100-922D-4454-AA35-DA18F07B6FFA}"/>
              </a:ext>
            </a:extLst>
          </p:cNvPr>
          <p:cNvSpPr txBox="1"/>
          <p:nvPr/>
        </p:nvSpPr>
        <p:spPr>
          <a:xfrm>
            <a:off x="71097" y="1488949"/>
            <a:ext cx="5803212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배치 추정을 위한 정성적 비교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아틀란타넷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객실 배치 추정을 위한 질적 비교를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endParaRPr lang="en-US" altLang="ko-KR" sz="12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애틀랜타넷의 결과는 공식 코드와 사전 교육된 가중치를 통해 얻을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후처리 알고리즘을 사용하여 맨해튼 레이아웃을 생성합니다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애틀랜타넷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알고리즘은 애틀랜타 레이아웃을 덜 제한적으로 생성합니다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모델은 최신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아틀란타넷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견줄 만한 유망한 결과를 달성하고 있으며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모델은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22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 더 빨리 실행된다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E5B4B6-75C8-40D2-9519-154223B617A9}"/>
              </a:ext>
            </a:extLst>
          </p:cNvPr>
          <p:cNvSpPr/>
          <p:nvPr/>
        </p:nvSpPr>
        <p:spPr>
          <a:xfrm>
            <a:off x="5860552" y="619937"/>
            <a:ext cx="6191339" cy="596022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CBEAB7-6ADF-4FE7-BFD7-EA45F714F369}"/>
              </a:ext>
            </a:extLst>
          </p:cNvPr>
          <p:cNvSpPr txBox="1"/>
          <p:nvPr/>
        </p:nvSpPr>
        <p:spPr>
          <a:xfrm>
            <a:off x="146818" y="6135148"/>
            <a:ext cx="565177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11: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경쟁업체인 애틀랜타넷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[17]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에서 추정한 객실 배치에 대한 정성적 비교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녹색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자홍색 및 파란색은 각각 지상 실측 자료 배치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애틀랜타넷의 결과 및 우리의 결과</a:t>
            </a:r>
            <a:r>
              <a:rPr lang="ko-KR" altLang="en-US" sz="1200" dirty="0">
                <a:solidFill>
                  <a:srgbClr val="000000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074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QUESTION</a:t>
            </a:r>
            <a:r>
              <a:rPr lang="ko-KR" altLang="en-US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AND</a:t>
            </a:r>
            <a:r>
              <a:rPr lang="ko-KR" altLang="en-US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ANSWER</a:t>
            </a:r>
            <a:endParaRPr lang="ko-KR" altLang="en-US" sz="2400" dirty="0">
              <a:solidFill>
                <a:srgbClr val="717171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8054" y="3823990"/>
            <a:ext cx="3578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If you have questions, you have to get answers.</a:t>
            </a:r>
            <a:endParaRPr lang="ko-KR" altLang="en-US" sz="12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48468-D417-466A-B043-8579E6A60641}"/>
              </a:ext>
            </a:extLst>
          </p:cNvPr>
          <p:cNvSpPr txBox="1"/>
          <p:nvPr/>
        </p:nvSpPr>
        <p:spPr>
          <a:xfrm>
            <a:off x="5337707" y="1143000"/>
            <a:ext cx="16060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rgbClr val="EED36A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sz="13800" dirty="0">
              <a:solidFill>
                <a:srgbClr val="EED36A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F893E5-5BD8-4C5E-944F-A9DAAE8E0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73E20C0-59A5-4427-B0E2-C8954C7C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F062EA-FBF6-4977-BB29-83E39F50E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7647760-4078-4837-879C-546CB7D9B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8E3B47E-4A5B-4803-B2CA-5D57D91AF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487AEE-B136-4C5E-8624-EECC81E3162D}"/>
              </a:ext>
            </a:extLst>
          </p:cNvPr>
          <p:cNvSpPr txBox="1"/>
          <p:nvPr/>
        </p:nvSpPr>
        <p:spPr>
          <a:xfrm>
            <a:off x="4413361" y="6592323"/>
            <a:ext cx="336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https://github.com/arittung/3D_Room_Reconstruction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117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THANK YOU</a:t>
            </a:r>
            <a:endParaRPr lang="ko-KR" altLang="en-US" sz="2400" dirty="0">
              <a:solidFill>
                <a:srgbClr val="717171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0A75-7786-4D60-BF6B-C2A8FD238668}"/>
              </a:ext>
            </a:extLst>
          </p:cNvPr>
          <p:cNvSpPr txBox="1"/>
          <p:nvPr/>
        </p:nvSpPr>
        <p:spPr>
          <a:xfrm>
            <a:off x="4413361" y="6592323"/>
            <a:ext cx="336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https://github.com/arittung/3D_Room_Reconstruction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6073AE-0F45-443D-84B4-55FE0CF9E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B5409E-DA57-4C21-BDF1-701DC8C27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77333E-5C25-4B9A-A9C6-BC20FD627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59FC210-936D-4ABA-AF28-A4F4AD67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1F8CC91-82A6-4641-85AA-E8E7C8363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3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Abstract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A19BD9E-3FC1-481C-AF04-BFBBA0FF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7" y="1466977"/>
            <a:ext cx="5066156" cy="47764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9CE262-0EFA-4009-92AE-2ED28C3BC7CD}"/>
              </a:ext>
            </a:extLst>
          </p:cNvPr>
          <p:cNvSpPr txBox="1"/>
          <p:nvPr/>
        </p:nvSpPr>
        <p:spPr>
          <a:xfrm>
            <a:off x="5755745" y="721164"/>
            <a:ext cx="5926238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잠재 수평 기능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LHFeat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을 사용하여 실내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360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도 파노라마를 전체적으로 이해하기 위한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다재다능하고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효율적인 프레임워크인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을 제시한다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Compact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수직 방향을 따라 형상을 평평하게 하고 룸 레이아웃 재구성을 위한 기둥당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modality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모델링에 성공했음을 보여주었다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두 가지 중요한 측면에서 발전한다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첫째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심층 아키텍처는 향상된 정확도로 더 빠르게 실행되도록 재설계됩니다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둘째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,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의 픽셀당 조밀한 예측을 가능하게 하여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열당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출력 형태 제약을 완화하는 새로운 수평선 대 밀도 모듈을 제안한다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빠르다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고해상도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512 × 1024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파노라마에서 조밀한 양식을 모델링하기 위해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ResNet-50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ResNet-34 back-bones 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와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함께 각각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52 FPS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110 FPS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에서 실행됩니다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정확하다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레이아웃 추정 및 의미 분할 작업에서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현재 최첨단 기술과 동등한 결과를 달성한다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밀도가 높은 깊이 추정에서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모든 선행 기술을 큰 차이로 능가한다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코드는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https:/// github.com/ sunset1995/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에서 확인할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5B148A-511C-41DB-B8CD-503CB56D9179}"/>
              </a:ext>
            </a:extLst>
          </p:cNvPr>
          <p:cNvSpPr/>
          <p:nvPr/>
        </p:nvSpPr>
        <p:spPr>
          <a:xfrm>
            <a:off x="401987" y="2986268"/>
            <a:ext cx="5066156" cy="97227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E4571C-6680-4919-84FE-0663E08F4BAE}"/>
              </a:ext>
            </a:extLst>
          </p:cNvPr>
          <p:cNvSpPr/>
          <p:nvPr/>
        </p:nvSpPr>
        <p:spPr>
          <a:xfrm>
            <a:off x="401987" y="3958542"/>
            <a:ext cx="2676879" cy="26621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802452-7CE9-4AF9-AA71-C0C7123FD119}"/>
              </a:ext>
            </a:extLst>
          </p:cNvPr>
          <p:cNvSpPr/>
          <p:nvPr/>
        </p:nvSpPr>
        <p:spPr>
          <a:xfrm>
            <a:off x="3426106" y="2720051"/>
            <a:ext cx="2042037" cy="26621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2F37D83-1CFB-4BF8-8FC2-1398D6C4623B}"/>
              </a:ext>
            </a:extLst>
          </p:cNvPr>
          <p:cNvSpPr/>
          <p:nvPr/>
        </p:nvSpPr>
        <p:spPr>
          <a:xfrm>
            <a:off x="401987" y="4229182"/>
            <a:ext cx="5066156" cy="150105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5A7B94F-C4CD-43AD-B7F1-36EE778A17E8}"/>
              </a:ext>
            </a:extLst>
          </p:cNvPr>
          <p:cNvSpPr/>
          <p:nvPr/>
        </p:nvSpPr>
        <p:spPr>
          <a:xfrm>
            <a:off x="3078866" y="3973126"/>
            <a:ext cx="2389277" cy="25163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34B7CC-50C7-4A77-9094-F2CB18865AC6}"/>
              </a:ext>
            </a:extLst>
          </p:cNvPr>
          <p:cNvSpPr/>
          <p:nvPr/>
        </p:nvSpPr>
        <p:spPr>
          <a:xfrm>
            <a:off x="401987" y="5728438"/>
            <a:ext cx="4210653" cy="245642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377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D2A050-83E3-46B4-8739-6CEA407AEC99}"/>
              </a:ext>
            </a:extLst>
          </p:cNvPr>
          <p:cNvSpPr txBox="1"/>
          <p:nvPr/>
        </p:nvSpPr>
        <p:spPr>
          <a:xfrm>
            <a:off x="330742" y="1084293"/>
            <a:ext cx="5667973" cy="2372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equirectangular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2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projection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(ERP) 이란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ERP(Equirectangular Projection)</a:t>
            </a: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</a:t>
            </a: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파노라마 콘텐츠에 가장 널리 사용되는 투영 방식 중 하나이다</a:t>
            </a: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구면의 양쪽 극에서 왜곡이 발생한다는 단점이 있음</a:t>
            </a: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equirectangular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매핑은 구형 비디오에서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텍스처 신호로 가장 일반적으로 사용되는 매핑</a:t>
            </a: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매핑은 양방향으로 표현될 수 있으며 그림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A.2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설명되어 있다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A.2: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구형 비디오와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텍스처 신호 매핑</a:t>
            </a:r>
            <a:endParaRPr lang="ko-KR" altLang="en-US" sz="11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5BD602-AE1E-4272-BCC5-3002A8480C82}"/>
              </a:ext>
            </a:extLst>
          </p:cNvPr>
          <p:cNvSpPr txBox="1"/>
          <p:nvPr/>
        </p:nvSpPr>
        <p:spPr>
          <a:xfrm>
            <a:off x="6553204" y="1084916"/>
            <a:ext cx="3514945" cy="617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이란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Latent Horizontal Feature : </a:t>
            </a:r>
            <a:r>
              <a:rPr lang="ko-KR" altLang="en-US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잠재수평특성</a:t>
            </a:r>
            <a:endParaRPr lang="en-US" altLang="ko-KR" sz="12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4C32E57-5202-450E-B80C-A154C9CA2BD3}"/>
              </a:ext>
            </a:extLst>
          </p:cNvPr>
          <p:cNvCxnSpPr>
            <a:cxnSpLocks/>
          </p:cNvCxnSpPr>
          <p:nvPr/>
        </p:nvCxnSpPr>
        <p:spPr>
          <a:xfrm>
            <a:off x="6193278" y="783875"/>
            <a:ext cx="0" cy="5760000"/>
          </a:xfrm>
          <a:prstGeom prst="line">
            <a:avLst/>
          </a:prstGeom>
          <a:ln w="28575">
            <a:solidFill>
              <a:srgbClr val="71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1489B6-C09A-433C-8871-04FEDC332F89}"/>
              </a:ext>
            </a:extLst>
          </p:cNvPr>
          <p:cNvSpPr txBox="1"/>
          <p:nvPr/>
        </p:nvSpPr>
        <p:spPr>
          <a:xfrm>
            <a:off x="126348" y="6604084"/>
            <a:ext cx="45136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https://itectec.com/spec/a-2-3-2-equirectangular-projection-erp/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AC1631C-3B37-4949-9B42-C53DF06B0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3486277"/>
            <a:ext cx="4975693" cy="1945864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784D4AD-450B-475C-86F9-434DEC7BBFD4}"/>
              </a:ext>
            </a:extLst>
          </p:cNvPr>
          <p:cNvCxnSpPr>
            <a:cxnSpLocks/>
          </p:cNvCxnSpPr>
          <p:nvPr/>
        </p:nvCxnSpPr>
        <p:spPr>
          <a:xfrm flipH="1">
            <a:off x="6193278" y="3589090"/>
            <a:ext cx="5150905" cy="0"/>
          </a:xfrm>
          <a:prstGeom prst="line">
            <a:avLst/>
          </a:prstGeom>
          <a:ln w="28575">
            <a:solidFill>
              <a:srgbClr val="71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50DD87-2BE8-4F80-A787-435629B9A9A2}"/>
              </a:ext>
            </a:extLst>
          </p:cNvPr>
          <p:cNvSpPr txBox="1"/>
          <p:nvPr/>
        </p:nvSpPr>
        <p:spPr>
          <a:xfrm>
            <a:off x="6553203" y="3722902"/>
            <a:ext cx="3514945" cy="617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EHC 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모듈이란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Latent Horizontal Feature : </a:t>
            </a:r>
            <a:r>
              <a:rPr lang="ko-KR" altLang="en-US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잠재수평특성</a:t>
            </a:r>
            <a:endParaRPr lang="en-US" altLang="ko-KR" sz="12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91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58FF2F6-8AE0-4256-A5F0-D28703B5ED4D}"/>
              </a:ext>
            </a:extLst>
          </p:cNvPr>
          <p:cNvGrpSpPr/>
          <p:nvPr/>
        </p:nvGrpSpPr>
        <p:grpSpPr>
          <a:xfrm>
            <a:off x="220668" y="1408618"/>
            <a:ext cx="3791744" cy="4127841"/>
            <a:chOff x="1499552" y="1142910"/>
            <a:chExt cx="4342448" cy="465827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C0910B6-6855-4838-882D-2999463F1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9552" y="1142910"/>
              <a:ext cx="4342448" cy="310993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88F6093-F451-402E-B34E-2E4ED80A4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9552" y="4252848"/>
              <a:ext cx="4342448" cy="1548332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F4AE56-4700-4743-9B90-9DDCDB7A7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082" y="808339"/>
            <a:ext cx="3297570" cy="35287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411B222-7481-46A2-BF4C-708EF53638C1}"/>
              </a:ext>
            </a:extLst>
          </p:cNvPr>
          <p:cNvSpPr txBox="1"/>
          <p:nvPr/>
        </p:nvSpPr>
        <p:spPr>
          <a:xfrm>
            <a:off x="4126320" y="621030"/>
            <a:ext cx="4527848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 영상은 전체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FOV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한 번에 캡처하여 장면 이해를 용이하게 하는 광범위한 컨텍스트를 제공할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[29].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전방위 카메라에 쉽게 접근할 수 있게 되고 여러 개의 대규모 파노라마 데이터 세트가 출시됨에 따라 의미 분할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[9, 16, 28],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추정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[13, 24, 27],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 재구성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[21, 26, 33]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실내 실시간 탐색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같은 파노라마 장면 모델링 작업에 대한 기술이 점점 더 많이 개발되고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본 논문은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파노라마를 캡처하는 단일 고해상도 등각 투영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(ERP)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이미지에서 전체적인 장면 모델링 문제를 해결하는 것을 목표로 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이 목표를 달성하기 위한 효율적이고 효과적이며 다목적 프레임워크로 제시한다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1).</a:t>
            </a:r>
          </a:p>
          <a:p>
            <a:pPr>
              <a:lnSpc>
                <a:spcPct val="150000"/>
              </a:lnSpc>
            </a:pPr>
            <a:endParaRPr lang="en-US" altLang="ko-KR" sz="1200" b="0" i="0" dirty="0">
              <a:solidFill>
                <a:srgbClr val="000000"/>
              </a:solidFill>
              <a:effectLst/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이미지는 형상 피라미드 추출을 위해 먼저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CNN backbone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통과한 다음 제안된 효율적인 높이 압축 모듈은 형상 피라미드를 높이 치수가 평평한 잠재 수평 형상 표현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으로 인코딩한다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마지막으로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HoHNet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프레임워크는 최첨단 품질의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열당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및 픽셀당 양식을 모두 제공할 수 있다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2F8F4C-0AD2-4C0A-A04C-6F3BD227B9D0}"/>
              </a:ext>
            </a:extLst>
          </p:cNvPr>
          <p:cNvSpPr/>
          <p:nvPr/>
        </p:nvSpPr>
        <p:spPr>
          <a:xfrm>
            <a:off x="220668" y="3190192"/>
            <a:ext cx="3791744" cy="377182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9AFE7F-AA06-4D39-A5EB-EBA0BE4D4B19}"/>
              </a:ext>
            </a:extLst>
          </p:cNvPr>
          <p:cNvSpPr/>
          <p:nvPr/>
        </p:nvSpPr>
        <p:spPr>
          <a:xfrm>
            <a:off x="220668" y="3567374"/>
            <a:ext cx="3477572" cy="212793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6D3ECA-EAD2-4D14-B526-69DE2A350463}"/>
              </a:ext>
            </a:extLst>
          </p:cNvPr>
          <p:cNvSpPr/>
          <p:nvPr/>
        </p:nvSpPr>
        <p:spPr>
          <a:xfrm>
            <a:off x="220668" y="4200160"/>
            <a:ext cx="3791744" cy="130582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69153-DD29-4141-B2F3-16375F6A80EA}"/>
              </a:ext>
            </a:extLst>
          </p:cNvPr>
          <p:cNvSpPr txBox="1"/>
          <p:nvPr/>
        </p:nvSpPr>
        <p:spPr>
          <a:xfrm>
            <a:off x="8768081" y="4400957"/>
            <a:ext cx="3297570" cy="184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1: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모두를 위한 하나의 프레임워크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높이 치수가 평평한 잠재 수평 특징 표현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통해 레이아웃 구조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조밀한 깊이 및 의미 분할을 모델링하기 위한 새로운 딥 러닝 프레임워크이다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수평 대 밀도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(h2d)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모듈은 소형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밀도 예측을 생성할 수 있습니다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AFCCE7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7B9DCB-7045-424A-BF67-0CF34F2D783C}"/>
              </a:ext>
            </a:extLst>
          </p:cNvPr>
          <p:cNvSpPr/>
          <p:nvPr/>
        </p:nvSpPr>
        <p:spPr>
          <a:xfrm>
            <a:off x="8768079" y="3312183"/>
            <a:ext cx="3297571" cy="1024896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41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FA8451-330B-4586-ADBC-9DB6F4E798B3}"/>
              </a:ext>
            </a:extLst>
          </p:cNvPr>
          <p:cNvGrpSpPr/>
          <p:nvPr/>
        </p:nvGrpSpPr>
        <p:grpSpPr>
          <a:xfrm>
            <a:off x="605744" y="1274459"/>
            <a:ext cx="3975134" cy="4776929"/>
            <a:chOff x="788637" y="1396434"/>
            <a:chExt cx="3537707" cy="419656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F2DB054-DF21-443A-AC3D-19D1688D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637" y="1396434"/>
              <a:ext cx="3537707" cy="246766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4A74311-616D-479D-B357-F70A4F436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637" y="3864095"/>
              <a:ext cx="3537707" cy="17289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C8C1DAE-7443-40EC-AE1B-E5301C6A5D08}"/>
              </a:ext>
            </a:extLst>
          </p:cNvPr>
          <p:cNvSpPr txBox="1"/>
          <p:nvPr/>
        </p:nvSpPr>
        <p:spPr>
          <a:xfrm>
            <a:off x="5043414" y="1054752"/>
            <a:ext cx="6542842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이미지를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으로 인코딩하는 방법은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Sun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등에 의해 영감을 받았다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[21].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이 모델은 픽셀당 예측이 필요한 다른 시나리오에서 실현 가능성을 제한하는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열당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양식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레이아웃의 모서리 또는 경계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예측 작업에만 적용할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인간이 만든 구조와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y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축 정렬 중력의 강한 규칙성에 대한 관찰을 바탕으로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픽셀당 목표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양식을 복구하기 위한 잠재적 특징을 유연하게 인코딩할 수 있음을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2).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에서는 전체 프레임워크의 효율성을 유지하면서 픽셀당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양식을 복구하기 위한 새로운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horizon-to-dense(h2d)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모듈을 소개한다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1).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단순한 방법은 수평 예측의 채널 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차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수를 높이로 처리하고 필요한 경우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linear interpolation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적용하는 것이다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그러나 이를 위해서는 얕은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계층이 행에 독립적인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행에 의존하는 정보를 분리해야 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8ABFB9">
                      <a:alpha val="40000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공간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혼합 본질은 주파수 영역의 조밀한 정보를 모델링하도록 동기를 부여하며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데이터 압축의 오랜 응용에 대한 이산 코사인 변환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(DCT)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의존한다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Linear interpolation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대체함으로써 조밀한 예측 결과를 개선할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수평 대 밀도 모듈을 통해 효율적으로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인코딩된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이제 조밀한 양식을 모델링할 수 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있다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717171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9E1D59-01D1-47EE-8C7F-63081D70EA85}"/>
              </a:ext>
            </a:extLst>
          </p:cNvPr>
          <p:cNvSpPr/>
          <p:nvPr/>
        </p:nvSpPr>
        <p:spPr>
          <a:xfrm>
            <a:off x="605744" y="2258505"/>
            <a:ext cx="3975134" cy="83368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3D3526-6202-4D0A-9885-64E66254DEF7}"/>
              </a:ext>
            </a:extLst>
          </p:cNvPr>
          <p:cNvSpPr/>
          <p:nvPr/>
        </p:nvSpPr>
        <p:spPr>
          <a:xfrm>
            <a:off x="3633178" y="2086813"/>
            <a:ext cx="947700" cy="17169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CCED601-122A-4C33-8473-6057DA593682}"/>
              </a:ext>
            </a:extLst>
          </p:cNvPr>
          <p:cNvSpPr/>
          <p:nvPr/>
        </p:nvSpPr>
        <p:spPr>
          <a:xfrm>
            <a:off x="605744" y="3659690"/>
            <a:ext cx="3975134" cy="79950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C3E4253-4222-449D-993E-18C0819A44FA}"/>
              </a:ext>
            </a:extLst>
          </p:cNvPr>
          <p:cNvSpPr/>
          <p:nvPr/>
        </p:nvSpPr>
        <p:spPr>
          <a:xfrm>
            <a:off x="605744" y="4456843"/>
            <a:ext cx="1817860" cy="19404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789512C-9CB0-4D72-85AC-41DB10B1DC14}"/>
              </a:ext>
            </a:extLst>
          </p:cNvPr>
          <p:cNvSpPr/>
          <p:nvPr/>
        </p:nvSpPr>
        <p:spPr>
          <a:xfrm>
            <a:off x="605744" y="5471670"/>
            <a:ext cx="3975134" cy="553084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81F625B-5887-4F03-9D63-3BC2B35D9649}"/>
              </a:ext>
            </a:extLst>
          </p:cNvPr>
          <p:cNvSpPr/>
          <p:nvPr/>
        </p:nvSpPr>
        <p:spPr>
          <a:xfrm>
            <a:off x="1514674" y="5277627"/>
            <a:ext cx="3066204" cy="194043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AE2DBE-7FD0-42C6-AD18-1AFCC966DBD9}"/>
              </a:ext>
            </a:extLst>
          </p:cNvPr>
          <p:cNvSpPr txBox="1"/>
          <p:nvPr/>
        </p:nvSpPr>
        <p:spPr>
          <a:xfrm>
            <a:off x="401987" y="6475743"/>
            <a:ext cx="8459879" cy="318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linear</a:t>
            </a:r>
            <a:r>
              <a:rPr lang="ko-KR" altLang="en-US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interpolation (</a:t>
            </a:r>
            <a:r>
              <a:rPr lang="ko-KR" altLang="en-US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선형 </a:t>
            </a:r>
            <a:r>
              <a:rPr lang="ko-KR" altLang="en-US" sz="1050" dirty="0" err="1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보간법</a:t>
            </a:r>
            <a:r>
              <a:rPr lang="en-US" altLang="ko-KR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: </a:t>
            </a:r>
            <a:r>
              <a:rPr lang="ko-KR" altLang="en-US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끝점이 주어졌을 때 그 사이에 위치한 값을 추정하기 위하여 직선 거리에 따라 선형적으로 계산하는 방법</a:t>
            </a:r>
          </a:p>
        </p:txBody>
      </p:sp>
    </p:spTree>
    <p:extLst>
      <p:ext uri="{BB962C8B-B14F-4D97-AF65-F5344CB8AC3E}">
        <p14:creationId xmlns:p14="http://schemas.microsoft.com/office/powerpoint/2010/main" val="45232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ECAA3B-9381-4572-8738-3E19BF23C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36" y="2281968"/>
            <a:ext cx="3484151" cy="253219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0818F0B-1180-4B27-BA76-00EF1209AE7B}"/>
              </a:ext>
            </a:extLst>
          </p:cNvPr>
          <p:cNvGrpSpPr/>
          <p:nvPr/>
        </p:nvGrpSpPr>
        <p:grpSpPr>
          <a:xfrm>
            <a:off x="8973765" y="282600"/>
            <a:ext cx="3000727" cy="3872429"/>
            <a:chOff x="8973765" y="202701"/>
            <a:chExt cx="3000727" cy="387242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995AB0B-6D54-4381-BF57-650B53992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3765" y="202701"/>
              <a:ext cx="3000727" cy="246947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8A6DDD7-FBC3-41F1-85C0-655A636E1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73765" y="2581044"/>
              <a:ext cx="3000727" cy="1494086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DF95A8-2590-4D2B-860F-05D6EA0C78D1}"/>
              </a:ext>
            </a:extLst>
          </p:cNvPr>
          <p:cNvSpPr/>
          <p:nvPr/>
        </p:nvSpPr>
        <p:spPr>
          <a:xfrm>
            <a:off x="8973765" y="2941105"/>
            <a:ext cx="3000727" cy="121392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22C135-34F8-47FF-9462-3B78934F0F7E}"/>
              </a:ext>
            </a:extLst>
          </p:cNvPr>
          <p:cNvSpPr txBox="1"/>
          <p:nvPr/>
        </p:nvSpPr>
        <p:spPr>
          <a:xfrm>
            <a:off x="8828793" y="4226039"/>
            <a:ext cx="3353223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2: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y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축이 중력을 정렬했을 때 이미지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column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구조 정보를 더 잘 압축하여 보관할 수 있음을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통계의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Structured3D [30]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1000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깊이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맵을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샘플링한다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AFCCE7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512×1024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지도는 고주파수가 잘린 이산 코사인 변환을 통해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16×1024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압축되며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이는 각 열에 별도로 적용된다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원래 깊이와 역 변환 깊이 사이의 절대 오차를 측정한다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AFCCE7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AD270C-759F-493E-A9C0-FCD4DA78C375}"/>
              </a:ext>
            </a:extLst>
          </p:cNvPr>
          <p:cNvSpPr txBox="1"/>
          <p:nvPr/>
        </p:nvSpPr>
        <p:spPr>
          <a:xfrm>
            <a:off x="3816595" y="1356593"/>
            <a:ext cx="4839983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이미지에서 전체론적 장면 모델링을 위한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주요 장점과 기여를 요약한다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• </a:t>
            </a:r>
            <a:r>
              <a:rPr lang="en-US" altLang="ko-KR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Fast :</a:t>
            </a:r>
          </a:p>
          <a:p>
            <a:pPr>
              <a:lnSpc>
                <a:spcPct val="150000"/>
              </a:lnSpc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각각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ResNet-34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사용하는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52 FPS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110 FPS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고해상도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 × 1024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파노라마에 대한 조밀한 양식을 생성할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•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다용도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우리의 방법은 레이아웃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조밀한 깊이 및 의미론적 분할을 모델링할 수 있는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O(W)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가장 일반적인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O(HW)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compact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최종 예측 공간을 완화한다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•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정확함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의미론적 분할 및 레이아웃 재구성에 대한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성능은 최근의 최신 기술과 동등하다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밀도가 높은 깊이 추정에서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선행 기술을 어느 정도 능가한다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83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CD042C-36E3-49A5-BB9C-24CD6481B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75" y="2169763"/>
            <a:ext cx="606737" cy="606737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AEF68BF-1CEB-44A0-B29D-FBDDB0BE952E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8ABF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DED16D-DFC5-49FA-8A42-BE4ABE480F2F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24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950F31-0461-4EF1-898C-CD70B3E4F877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2F037C-A3DF-4624-BD26-861476A03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97C99A-2878-4881-8658-25C13E6D7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C03B205-A3BC-4E8F-B53F-0F86EA23A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88BF7D8-D894-439B-84BA-E43E0AD46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470A03-A79C-4549-B87C-EEF5DF04B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53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4789</Words>
  <Application>Microsoft Office PowerPoint</Application>
  <PresentationFormat>와이드스크린</PresentationFormat>
  <Paragraphs>234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KoPubWorld돋움체 Bold</vt:lpstr>
      <vt:lpstr>KoPub돋움체 Bold</vt:lpstr>
      <vt:lpstr>맑은 고딕</vt:lpstr>
      <vt:lpstr>문화재돌봄체 Bold</vt:lpstr>
      <vt:lpstr>문화재돌봄체 Regular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72</cp:revision>
  <dcterms:created xsi:type="dcterms:W3CDTF">2018-05-11T05:28:48Z</dcterms:created>
  <dcterms:modified xsi:type="dcterms:W3CDTF">2021-09-25T16:25:37Z</dcterms:modified>
</cp:coreProperties>
</file>